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handoutMasterIdLst>
    <p:handoutMasterId r:id="rId4"/>
  </p:handoutMasterIdLst>
  <p:sldIdLst>
    <p:sldId id="265" r:id="rId2"/>
  </p:sldIdLst>
  <p:sldSz cx="30279975" cy="42808525"/>
  <p:notesSz cx="6858000" cy="9144000"/>
  <p:defaultTextStyle>
    <a:defPPr>
      <a:defRPr lang="en-GB"/>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13528" userDrawn="1">
          <p15:clr>
            <a:srgbClr val="A4A3A4"/>
          </p15:clr>
        </p15:guide>
        <p15:guide id="2" pos="953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011B"/>
    <a:srgbClr val="6C6C6C"/>
    <a:srgbClr val="7F7F7F"/>
    <a:srgbClr val="B1031C"/>
    <a:srgbClr val="271234"/>
    <a:srgbClr val="6F0152"/>
    <a:srgbClr val="480000"/>
    <a:srgbClr val="492161"/>
    <a:srgbClr val="0F2837"/>
    <a:srgbClr val="8B0E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55" autoAdjust="0"/>
    <p:restoredTop sz="95119" autoAdjust="0"/>
  </p:normalViewPr>
  <p:slideViewPr>
    <p:cSldViewPr>
      <p:cViewPr>
        <p:scale>
          <a:sx n="30" d="100"/>
          <a:sy n="30" d="100"/>
        </p:scale>
        <p:origin x="1056" y="-4474"/>
      </p:cViewPr>
      <p:guideLst>
        <p:guide orient="horz" pos="13528"/>
        <p:guide pos="9537"/>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da-DK" altLang="da-DK"/>
          </a:p>
        </p:txBody>
      </p:sp>
      <p:sp>
        <p:nvSpPr>
          <p:cNvPr id="717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da-DK" altLang="da-DK"/>
          </a:p>
        </p:txBody>
      </p:sp>
      <p:sp>
        <p:nvSpPr>
          <p:cNvPr id="717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da-DK" altLang="da-DK"/>
          </a:p>
        </p:txBody>
      </p:sp>
      <p:sp>
        <p:nvSpPr>
          <p:cNvPr id="717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D1C24FCE-D600-4EA0-889A-0E64E11CF1F8}" type="slidenum">
              <a:rPr lang="da-DK" altLang="da-DK"/>
              <a:pPr/>
              <a:t>‹#›</a:t>
            </a:fld>
            <a:endParaRPr lang="da-DK" altLang="da-DK"/>
          </a:p>
        </p:txBody>
      </p:sp>
    </p:spTree>
    <p:extLst>
      <p:ext uri="{BB962C8B-B14F-4D97-AF65-F5344CB8AC3E}">
        <p14:creationId xmlns:p14="http://schemas.microsoft.com/office/powerpoint/2010/main" val="17080772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da-DK" altLang="da-DK"/>
          </a:p>
        </p:txBody>
      </p:sp>
      <p:sp>
        <p:nvSpPr>
          <p:cNvPr id="819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da-DK" altLang="da-DK"/>
          </a:p>
        </p:txBody>
      </p:sp>
      <p:sp>
        <p:nvSpPr>
          <p:cNvPr id="8196" name="Rectangle 4"/>
          <p:cNvSpPr>
            <a:spLocks noGrp="1" noRot="1" noChangeAspect="1" noChangeArrowheads="1" noTextEdit="1"/>
          </p:cNvSpPr>
          <p:nvPr>
            <p:ph type="sldImg" idx="2"/>
          </p:nvPr>
        </p:nvSpPr>
        <p:spPr bwMode="auto">
          <a:xfrm>
            <a:off x="2216150" y="685800"/>
            <a:ext cx="24257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819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da-DK" altLang="da-DK"/>
              <a:t>Click to edit Master text styles</a:t>
            </a:r>
          </a:p>
          <a:p>
            <a:pPr lvl="1"/>
            <a:r>
              <a:rPr lang="da-DK" altLang="da-DK"/>
              <a:t>Second level</a:t>
            </a:r>
          </a:p>
          <a:p>
            <a:pPr lvl="2"/>
            <a:r>
              <a:rPr lang="da-DK" altLang="da-DK"/>
              <a:t>Third level</a:t>
            </a:r>
          </a:p>
          <a:p>
            <a:pPr lvl="3"/>
            <a:r>
              <a:rPr lang="da-DK" altLang="da-DK"/>
              <a:t>Fourth level</a:t>
            </a:r>
          </a:p>
          <a:p>
            <a:pPr lvl="4"/>
            <a:r>
              <a:rPr lang="da-DK" altLang="da-DK"/>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da-DK" altLang="da-DK"/>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D26419DD-F9A1-448A-88AB-299E4BE4119A}" type="slidenum">
              <a:rPr lang="da-DK" altLang="da-DK"/>
              <a:pPr/>
              <a:t>‹#›</a:t>
            </a:fld>
            <a:endParaRPr lang="da-DK" altLang="da-DK"/>
          </a:p>
        </p:txBody>
      </p:sp>
    </p:spTree>
    <p:extLst>
      <p:ext uri="{BB962C8B-B14F-4D97-AF65-F5344CB8AC3E}">
        <p14:creationId xmlns:p14="http://schemas.microsoft.com/office/powerpoint/2010/main" val="240840334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Arial" charset="0"/>
      </a:defRPr>
    </a:lvl1pPr>
    <a:lvl2pPr marL="457200" algn="l" rtl="0" fontAlgn="base">
      <a:spcBef>
        <a:spcPct val="30000"/>
      </a:spcBef>
      <a:spcAft>
        <a:spcPct val="0"/>
      </a:spcAft>
      <a:defRPr sz="1200" kern="1200">
        <a:solidFill>
          <a:schemeClr val="tx1"/>
        </a:solidFill>
        <a:latin typeface="Arial" charset="0"/>
        <a:ea typeface="+mn-ea"/>
        <a:cs typeface="Arial" charset="0"/>
      </a:defRPr>
    </a:lvl2pPr>
    <a:lvl3pPr marL="914400" algn="l" rtl="0" fontAlgn="base">
      <a:spcBef>
        <a:spcPct val="30000"/>
      </a:spcBef>
      <a:spcAft>
        <a:spcPct val="0"/>
      </a:spcAft>
      <a:defRPr sz="1200" kern="1200">
        <a:solidFill>
          <a:schemeClr val="tx1"/>
        </a:solidFill>
        <a:latin typeface="Arial" charset="0"/>
        <a:ea typeface="+mn-ea"/>
        <a:cs typeface="Arial" charset="0"/>
      </a:defRPr>
    </a:lvl3pPr>
    <a:lvl4pPr marL="1371600" algn="l" rtl="0" fontAlgn="base">
      <a:spcBef>
        <a:spcPct val="30000"/>
      </a:spcBef>
      <a:spcAft>
        <a:spcPct val="0"/>
      </a:spcAft>
      <a:defRPr sz="1200" kern="1200">
        <a:solidFill>
          <a:schemeClr val="tx1"/>
        </a:solidFill>
        <a:latin typeface="Arial" charset="0"/>
        <a:ea typeface="+mn-ea"/>
        <a:cs typeface="Arial" charset="0"/>
      </a:defRPr>
    </a:lvl4pPr>
    <a:lvl5pPr marL="1828800" algn="l" rtl="0" fontAlgn="base">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D1237A-7C62-4AD2-A949-3A06D34DCF10}" type="slidenum">
              <a:rPr lang="da-DK" altLang="da-DK"/>
              <a:pPr/>
              <a:t>1</a:t>
            </a:fld>
            <a:endParaRPr lang="da-DK" altLang="da-DK"/>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r>
              <a:rPr lang="da-DK" altLang="da-DK" dirty="0"/>
              <a:t>Tekst og Streger i 100% farve – Baggrund i 90% Transparent.</a:t>
            </a:r>
          </a:p>
        </p:txBody>
      </p:sp>
    </p:spTree>
    <p:extLst>
      <p:ext uri="{BB962C8B-B14F-4D97-AF65-F5344CB8AC3E}">
        <p14:creationId xmlns:p14="http://schemas.microsoft.com/office/powerpoint/2010/main" val="1849685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1713" y="13298488"/>
            <a:ext cx="25736550" cy="9175750"/>
          </a:xfrm>
        </p:spPr>
        <p:txBody>
          <a:bodyPr/>
          <a:lstStyle/>
          <a:p>
            <a:r>
              <a:rPr lang="en-US"/>
              <a:t>Click to edit Master title style</a:t>
            </a:r>
            <a:endParaRPr lang="da-DK"/>
          </a:p>
        </p:txBody>
      </p:sp>
      <p:sp>
        <p:nvSpPr>
          <p:cNvPr id="3" name="Subtitle 2"/>
          <p:cNvSpPr>
            <a:spLocks noGrp="1"/>
          </p:cNvSpPr>
          <p:nvPr>
            <p:ph type="subTitle" idx="1"/>
          </p:nvPr>
        </p:nvSpPr>
        <p:spPr>
          <a:xfrm>
            <a:off x="4541838" y="24258588"/>
            <a:ext cx="21196300" cy="10939462"/>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da-DK"/>
          </a:p>
        </p:txBody>
      </p:sp>
    </p:spTree>
    <p:extLst>
      <p:ext uri="{BB962C8B-B14F-4D97-AF65-F5344CB8AC3E}">
        <p14:creationId xmlns:p14="http://schemas.microsoft.com/office/powerpoint/2010/main" val="2446433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a-DK"/>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Tree>
    <p:extLst>
      <p:ext uri="{BB962C8B-B14F-4D97-AF65-F5344CB8AC3E}">
        <p14:creationId xmlns:p14="http://schemas.microsoft.com/office/powerpoint/2010/main" val="1459998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975763" y="5130800"/>
            <a:ext cx="6845300" cy="33699450"/>
          </a:xfrm>
        </p:spPr>
        <p:txBody>
          <a:bodyPr vert="eaVert"/>
          <a:lstStyle/>
          <a:p>
            <a:r>
              <a:rPr lang="en-US"/>
              <a:t>Click to edit Master title style</a:t>
            </a:r>
            <a:endParaRPr lang="da-DK"/>
          </a:p>
        </p:txBody>
      </p:sp>
      <p:sp>
        <p:nvSpPr>
          <p:cNvPr id="3" name="Vertical Text Placeholder 2"/>
          <p:cNvSpPr>
            <a:spLocks noGrp="1"/>
          </p:cNvSpPr>
          <p:nvPr>
            <p:ph type="body" orient="vert" idx="1"/>
          </p:nvPr>
        </p:nvSpPr>
        <p:spPr>
          <a:xfrm>
            <a:off x="1438275" y="5130800"/>
            <a:ext cx="20385088" cy="33699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Tree>
    <p:extLst>
      <p:ext uri="{BB962C8B-B14F-4D97-AF65-F5344CB8AC3E}">
        <p14:creationId xmlns:p14="http://schemas.microsoft.com/office/powerpoint/2010/main" val="65999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a-DK"/>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Tree>
    <p:extLst>
      <p:ext uri="{BB962C8B-B14F-4D97-AF65-F5344CB8AC3E}">
        <p14:creationId xmlns:p14="http://schemas.microsoft.com/office/powerpoint/2010/main" val="28156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392363" y="27508200"/>
            <a:ext cx="25738137" cy="8502650"/>
          </a:xfrm>
        </p:spPr>
        <p:txBody>
          <a:bodyPr/>
          <a:lstStyle>
            <a:lvl1pPr algn="l">
              <a:defRPr sz="4000" b="1" cap="all"/>
            </a:lvl1pPr>
          </a:lstStyle>
          <a:p>
            <a:r>
              <a:rPr lang="en-US"/>
              <a:t>Click to edit Master title style</a:t>
            </a:r>
            <a:endParaRPr lang="da-DK"/>
          </a:p>
        </p:txBody>
      </p:sp>
      <p:sp>
        <p:nvSpPr>
          <p:cNvPr id="3" name="Text Placeholder 2"/>
          <p:cNvSpPr>
            <a:spLocks noGrp="1"/>
          </p:cNvSpPr>
          <p:nvPr>
            <p:ph type="body" idx="1"/>
          </p:nvPr>
        </p:nvSpPr>
        <p:spPr>
          <a:xfrm>
            <a:off x="2392363" y="18143538"/>
            <a:ext cx="25738137" cy="93646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703484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a-DK"/>
          </a:p>
        </p:txBody>
      </p:sp>
      <p:sp>
        <p:nvSpPr>
          <p:cNvPr id="3" name="Content Placeholder 2"/>
          <p:cNvSpPr>
            <a:spLocks noGrp="1"/>
          </p:cNvSpPr>
          <p:nvPr>
            <p:ph sz="half" idx="1"/>
          </p:nvPr>
        </p:nvSpPr>
        <p:spPr>
          <a:xfrm>
            <a:off x="1438275" y="13160375"/>
            <a:ext cx="13614400" cy="25669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Content Placeholder 3"/>
          <p:cNvSpPr>
            <a:spLocks noGrp="1"/>
          </p:cNvSpPr>
          <p:nvPr>
            <p:ph sz="half" idx="2"/>
          </p:nvPr>
        </p:nvSpPr>
        <p:spPr>
          <a:xfrm>
            <a:off x="15205075" y="13160375"/>
            <a:ext cx="13615988" cy="25669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Tree>
    <p:extLst>
      <p:ext uri="{BB962C8B-B14F-4D97-AF65-F5344CB8AC3E}">
        <p14:creationId xmlns:p14="http://schemas.microsoft.com/office/powerpoint/2010/main" val="566969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14475" y="1714500"/>
            <a:ext cx="27251025" cy="7134225"/>
          </a:xfrm>
        </p:spPr>
        <p:txBody>
          <a:bodyPr/>
          <a:lstStyle>
            <a:lvl1pPr>
              <a:defRPr/>
            </a:lvl1pPr>
          </a:lstStyle>
          <a:p>
            <a:r>
              <a:rPr lang="en-US"/>
              <a:t>Click to edit Master title style</a:t>
            </a:r>
            <a:endParaRPr lang="da-DK"/>
          </a:p>
        </p:txBody>
      </p:sp>
      <p:sp>
        <p:nvSpPr>
          <p:cNvPr id="3" name="Text Placeholder 2"/>
          <p:cNvSpPr>
            <a:spLocks noGrp="1"/>
          </p:cNvSpPr>
          <p:nvPr>
            <p:ph type="body" idx="1"/>
          </p:nvPr>
        </p:nvSpPr>
        <p:spPr>
          <a:xfrm>
            <a:off x="1514475" y="9582150"/>
            <a:ext cx="13377863" cy="39941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14475" y="13576300"/>
            <a:ext cx="13377863" cy="24663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Text Placeholder 4"/>
          <p:cNvSpPr>
            <a:spLocks noGrp="1"/>
          </p:cNvSpPr>
          <p:nvPr>
            <p:ph type="body" sz="quarter" idx="3"/>
          </p:nvPr>
        </p:nvSpPr>
        <p:spPr>
          <a:xfrm>
            <a:off x="15381288" y="9582150"/>
            <a:ext cx="13384212" cy="39941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15381288" y="13576300"/>
            <a:ext cx="13384212" cy="24663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Tree>
    <p:extLst>
      <p:ext uri="{BB962C8B-B14F-4D97-AF65-F5344CB8AC3E}">
        <p14:creationId xmlns:p14="http://schemas.microsoft.com/office/powerpoint/2010/main" val="2407449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a-DK"/>
          </a:p>
        </p:txBody>
      </p:sp>
    </p:spTree>
    <p:extLst>
      <p:ext uri="{BB962C8B-B14F-4D97-AF65-F5344CB8AC3E}">
        <p14:creationId xmlns:p14="http://schemas.microsoft.com/office/powerpoint/2010/main" val="2535985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7916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4475" y="1704975"/>
            <a:ext cx="9961563" cy="7253288"/>
          </a:xfrm>
        </p:spPr>
        <p:txBody>
          <a:bodyPr anchor="b"/>
          <a:lstStyle>
            <a:lvl1pPr algn="l">
              <a:defRPr sz="2000" b="1"/>
            </a:lvl1pPr>
          </a:lstStyle>
          <a:p>
            <a:r>
              <a:rPr lang="en-US"/>
              <a:t>Click to edit Master title style</a:t>
            </a:r>
            <a:endParaRPr lang="da-DK"/>
          </a:p>
        </p:txBody>
      </p:sp>
      <p:sp>
        <p:nvSpPr>
          <p:cNvPr id="3" name="Content Placeholder 2"/>
          <p:cNvSpPr>
            <a:spLocks noGrp="1"/>
          </p:cNvSpPr>
          <p:nvPr>
            <p:ph idx="1"/>
          </p:nvPr>
        </p:nvSpPr>
        <p:spPr>
          <a:xfrm>
            <a:off x="11837988" y="1704975"/>
            <a:ext cx="16927512" cy="365347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Text Placeholder 3"/>
          <p:cNvSpPr>
            <a:spLocks noGrp="1"/>
          </p:cNvSpPr>
          <p:nvPr>
            <p:ph type="body" sz="half" idx="2"/>
          </p:nvPr>
        </p:nvSpPr>
        <p:spPr>
          <a:xfrm>
            <a:off x="1514475" y="8958263"/>
            <a:ext cx="9961563" cy="292814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13576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5663" y="29965650"/>
            <a:ext cx="18167350" cy="3538538"/>
          </a:xfrm>
        </p:spPr>
        <p:txBody>
          <a:bodyPr anchor="b"/>
          <a:lstStyle>
            <a:lvl1pPr algn="l">
              <a:defRPr sz="2000" b="1"/>
            </a:lvl1pPr>
          </a:lstStyle>
          <a:p>
            <a:r>
              <a:rPr lang="en-US"/>
              <a:t>Click to edit Master title style</a:t>
            </a:r>
            <a:endParaRPr lang="da-DK"/>
          </a:p>
        </p:txBody>
      </p:sp>
      <p:sp>
        <p:nvSpPr>
          <p:cNvPr id="3" name="Picture Placeholder 2"/>
          <p:cNvSpPr>
            <a:spLocks noGrp="1"/>
          </p:cNvSpPr>
          <p:nvPr>
            <p:ph type="pic" idx="1"/>
          </p:nvPr>
        </p:nvSpPr>
        <p:spPr>
          <a:xfrm>
            <a:off x="5935663" y="3824288"/>
            <a:ext cx="18167350" cy="256857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da-DK"/>
          </a:p>
        </p:txBody>
      </p:sp>
      <p:sp>
        <p:nvSpPr>
          <p:cNvPr id="4" name="Text Placeholder 3"/>
          <p:cNvSpPr>
            <a:spLocks noGrp="1"/>
          </p:cNvSpPr>
          <p:nvPr>
            <p:ph type="body" sz="half" idx="2"/>
          </p:nvPr>
        </p:nvSpPr>
        <p:spPr>
          <a:xfrm>
            <a:off x="5935663" y="33504188"/>
            <a:ext cx="18167350" cy="50228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66093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438275" y="5130800"/>
            <a:ext cx="27382788" cy="4752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altLang="da-DK"/>
              <a:t>Click to edit Master title style</a:t>
            </a:r>
            <a:endParaRPr lang="en-GB" altLang="da-DK"/>
          </a:p>
        </p:txBody>
      </p:sp>
      <p:sp>
        <p:nvSpPr>
          <p:cNvPr id="1027" name="Rectangle 3"/>
          <p:cNvSpPr>
            <a:spLocks noGrp="1" noChangeArrowheads="1"/>
          </p:cNvSpPr>
          <p:nvPr>
            <p:ph type="body" idx="1"/>
          </p:nvPr>
        </p:nvSpPr>
        <p:spPr bwMode="auto">
          <a:xfrm>
            <a:off x="1438275" y="13160375"/>
            <a:ext cx="27382788" cy="25669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altLang="da-DK"/>
              <a:t>Click to edit Master text styles</a:t>
            </a:r>
          </a:p>
          <a:p>
            <a:pPr lvl="1"/>
            <a:r>
              <a:rPr lang="en-US" altLang="da-DK"/>
              <a:t>Second level</a:t>
            </a:r>
          </a:p>
          <a:p>
            <a:pPr lvl="2"/>
            <a:r>
              <a:rPr lang="en-US" altLang="da-DK"/>
              <a:t>Third level</a:t>
            </a:r>
          </a:p>
          <a:p>
            <a:pPr lvl="3"/>
            <a:r>
              <a:rPr lang="en-US" altLang="da-DK"/>
              <a:t>Fourth level</a:t>
            </a:r>
          </a:p>
          <a:p>
            <a:pPr lvl="4"/>
            <a:r>
              <a:rPr lang="en-US" altLang="da-DK"/>
              <a:t>Fifth level</a:t>
            </a:r>
            <a:endParaRPr lang="en-GB" altLang="da-DK"/>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1" fontAlgn="base" hangingPunct="1">
        <a:lnSpc>
          <a:spcPts val="12000"/>
        </a:lnSpc>
        <a:spcBef>
          <a:spcPct val="0"/>
        </a:spcBef>
        <a:spcAft>
          <a:spcPct val="0"/>
        </a:spcAft>
        <a:defRPr sz="10000" b="1">
          <a:solidFill>
            <a:schemeClr val="bg2"/>
          </a:solidFill>
          <a:latin typeface="+mj-lt"/>
          <a:ea typeface="+mj-ea"/>
          <a:cs typeface="+mj-cs"/>
        </a:defRPr>
      </a:lvl1pPr>
      <a:lvl2pPr algn="l" rtl="0" eaLnBrk="1" fontAlgn="base" hangingPunct="1">
        <a:lnSpc>
          <a:spcPts val="12000"/>
        </a:lnSpc>
        <a:spcBef>
          <a:spcPct val="0"/>
        </a:spcBef>
        <a:spcAft>
          <a:spcPct val="0"/>
        </a:spcAft>
        <a:defRPr sz="10000" b="1">
          <a:solidFill>
            <a:schemeClr val="bg2"/>
          </a:solidFill>
          <a:latin typeface="Arial" charset="0"/>
          <a:cs typeface="Arial" charset="0"/>
        </a:defRPr>
      </a:lvl2pPr>
      <a:lvl3pPr algn="l" rtl="0" eaLnBrk="1" fontAlgn="base" hangingPunct="1">
        <a:lnSpc>
          <a:spcPts val="12000"/>
        </a:lnSpc>
        <a:spcBef>
          <a:spcPct val="0"/>
        </a:spcBef>
        <a:spcAft>
          <a:spcPct val="0"/>
        </a:spcAft>
        <a:defRPr sz="10000" b="1">
          <a:solidFill>
            <a:schemeClr val="bg2"/>
          </a:solidFill>
          <a:latin typeface="Arial" charset="0"/>
          <a:cs typeface="Arial" charset="0"/>
        </a:defRPr>
      </a:lvl3pPr>
      <a:lvl4pPr algn="l" rtl="0" eaLnBrk="1" fontAlgn="base" hangingPunct="1">
        <a:lnSpc>
          <a:spcPts val="12000"/>
        </a:lnSpc>
        <a:spcBef>
          <a:spcPct val="0"/>
        </a:spcBef>
        <a:spcAft>
          <a:spcPct val="0"/>
        </a:spcAft>
        <a:defRPr sz="10000" b="1">
          <a:solidFill>
            <a:schemeClr val="bg2"/>
          </a:solidFill>
          <a:latin typeface="Arial" charset="0"/>
          <a:cs typeface="Arial" charset="0"/>
        </a:defRPr>
      </a:lvl4pPr>
      <a:lvl5pPr algn="l" rtl="0" eaLnBrk="1" fontAlgn="base" hangingPunct="1">
        <a:lnSpc>
          <a:spcPts val="12000"/>
        </a:lnSpc>
        <a:spcBef>
          <a:spcPct val="0"/>
        </a:spcBef>
        <a:spcAft>
          <a:spcPct val="0"/>
        </a:spcAft>
        <a:defRPr sz="10000" b="1">
          <a:solidFill>
            <a:schemeClr val="bg2"/>
          </a:solidFill>
          <a:latin typeface="Arial" charset="0"/>
          <a:cs typeface="Arial" charset="0"/>
        </a:defRPr>
      </a:lvl5pPr>
      <a:lvl6pPr marL="457200" algn="l" rtl="0" eaLnBrk="1" fontAlgn="base" hangingPunct="1">
        <a:lnSpc>
          <a:spcPts val="12000"/>
        </a:lnSpc>
        <a:spcBef>
          <a:spcPct val="0"/>
        </a:spcBef>
        <a:spcAft>
          <a:spcPct val="0"/>
        </a:spcAft>
        <a:defRPr sz="10000" b="1">
          <a:solidFill>
            <a:schemeClr val="bg2"/>
          </a:solidFill>
          <a:latin typeface="Arial" charset="0"/>
          <a:cs typeface="Arial" charset="0"/>
        </a:defRPr>
      </a:lvl6pPr>
      <a:lvl7pPr marL="914400" algn="l" rtl="0" eaLnBrk="1" fontAlgn="base" hangingPunct="1">
        <a:lnSpc>
          <a:spcPts val="12000"/>
        </a:lnSpc>
        <a:spcBef>
          <a:spcPct val="0"/>
        </a:spcBef>
        <a:spcAft>
          <a:spcPct val="0"/>
        </a:spcAft>
        <a:defRPr sz="10000" b="1">
          <a:solidFill>
            <a:schemeClr val="bg2"/>
          </a:solidFill>
          <a:latin typeface="Arial" charset="0"/>
          <a:cs typeface="Arial" charset="0"/>
        </a:defRPr>
      </a:lvl7pPr>
      <a:lvl8pPr marL="1371600" algn="l" rtl="0" eaLnBrk="1" fontAlgn="base" hangingPunct="1">
        <a:lnSpc>
          <a:spcPts val="12000"/>
        </a:lnSpc>
        <a:spcBef>
          <a:spcPct val="0"/>
        </a:spcBef>
        <a:spcAft>
          <a:spcPct val="0"/>
        </a:spcAft>
        <a:defRPr sz="10000" b="1">
          <a:solidFill>
            <a:schemeClr val="bg2"/>
          </a:solidFill>
          <a:latin typeface="Arial" charset="0"/>
          <a:cs typeface="Arial" charset="0"/>
        </a:defRPr>
      </a:lvl8pPr>
      <a:lvl9pPr marL="1828800" algn="l" rtl="0" eaLnBrk="1" fontAlgn="base" hangingPunct="1">
        <a:lnSpc>
          <a:spcPts val="12000"/>
        </a:lnSpc>
        <a:spcBef>
          <a:spcPct val="0"/>
        </a:spcBef>
        <a:spcAft>
          <a:spcPct val="0"/>
        </a:spcAft>
        <a:defRPr sz="10000" b="1">
          <a:solidFill>
            <a:schemeClr val="bg2"/>
          </a:solidFill>
          <a:latin typeface="Arial" charset="0"/>
          <a:cs typeface="Arial" charset="0"/>
        </a:defRPr>
      </a:lvl9pPr>
    </p:titleStyle>
    <p:bodyStyle>
      <a:lvl1pPr algn="l" rtl="0" eaLnBrk="1" fontAlgn="base" hangingPunct="1">
        <a:lnSpc>
          <a:spcPts val="6000"/>
        </a:lnSpc>
        <a:spcBef>
          <a:spcPct val="0"/>
        </a:spcBef>
        <a:spcAft>
          <a:spcPct val="0"/>
        </a:spcAft>
        <a:defRPr sz="4800" b="1">
          <a:solidFill>
            <a:schemeClr val="bg2"/>
          </a:solidFill>
          <a:latin typeface="+mn-lt"/>
          <a:ea typeface="+mn-ea"/>
          <a:cs typeface="+mn-cs"/>
        </a:defRPr>
      </a:lvl1pPr>
      <a:lvl2pPr marL="1588" algn="l" rtl="0" eaLnBrk="1" fontAlgn="base" hangingPunct="1">
        <a:lnSpc>
          <a:spcPts val="4500"/>
        </a:lnSpc>
        <a:spcBef>
          <a:spcPct val="0"/>
        </a:spcBef>
        <a:spcAft>
          <a:spcPct val="0"/>
        </a:spcAft>
        <a:defRPr sz="3500">
          <a:solidFill>
            <a:schemeClr val="bg2"/>
          </a:solidFill>
          <a:latin typeface="+mn-lt"/>
          <a:cs typeface="+mn-cs"/>
        </a:defRPr>
      </a:lvl2pPr>
      <a:lvl3pPr marL="647700" indent="-644525" algn="l" rtl="0" eaLnBrk="1" fontAlgn="base" hangingPunct="1">
        <a:lnSpc>
          <a:spcPts val="4500"/>
        </a:lnSpc>
        <a:spcBef>
          <a:spcPct val="0"/>
        </a:spcBef>
        <a:spcAft>
          <a:spcPct val="0"/>
        </a:spcAft>
        <a:buFont typeface="Wingdings" pitchFamily="2" charset="2"/>
        <a:buChar char=""/>
        <a:defRPr sz="3500">
          <a:solidFill>
            <a:schemeClr val="bg2"/>
          </a:solidFill>
          <a:latin typeface="+mn-lt"/>
          <a:cs typeface="+mn-cs"/>
        </a:defRPr>
      </a:lvl3pPr>
      <a:lvl4pPr marL="1333500" indent="-609600" algn="l" rtl="0" eaLnBrk="1" fontAlgn="base" hangingPunct="1">
        <a:lnSpc>
          <a:spcPts val="4500"/>
        </a:lnSpc>
        <a:spcBef>
          <a:spcPct val="0"/>
        </a:spcBef>
        <a:spcAft>
          <a:spcPct val="0"/>
        </a:spcAft>
        <a:buFont typeface="Wingdings" pitchFamily="2" charset="2"/>
        <a:buChar char=""/>
        <a:defRPr sz="3500">
          <a:solidFill>
            <a:schemeClr val="bg2"/>
          </a:solidFill>
          <a:latin typeface="+mn-lt"/>
          <a:cs typeface="+mn-cs"/>
        </a:defRPr>
      </a:lvl4pPr>
      <a:lvl5pPr marL="2057400" indent="-609600" algn="l" rtl="0" eaLnBrk="1" fontAlgn="base" hangingPunct="1">
        <a:lnSpc>
          <a:spcPts val="4500"/>
        </a:lnSpc>
        <a:spcBef>
          <a:spcPct val="0"/>
        </a:spcBef>
        <a:spcAft>
          <a:spcPct val="0"/>
        </a:spcAft>
        <a:buFont typeface="Wingdings" pitchFamily="2" charset="2"/>
        <a:buChar char=""/>
        <a:defRPr sz="3500">
          <a:solidFill>
            <a:schemeClr val="bg2"/>
          </a:solidFill>
          <a:latin typeface="+mn-lt"/>
          <a:cs typeface="+mn-cs"/>
        </a:defRPr>
      </a:lvl5pPr>
      <a:lvl6pPr marL="2514600" indent="-609600" algn="l" rtl="0" eaLnBrk="1" fontAlgn="base" hangingPunct="1">
        <a:lnSpc>
          <a:spcPts val="4500"/>
        </a:lnSpc>
        <a:spcBef>
          <a:spcPct val="0"/>
        </a:spcBef>
        <a:spcAft>
          <a:spcPct val="0"/>
        </a:spcAft>
        <a:buFont typeface="Wingdings" pitchFamily="2" charset="2"/>
        <a:buChar char=""/>
        <a:defRPr sz="3500">
          <a:solidFill>
            <a:schemeClr val="bg2"/>
          </a:solidFill>
          <a:latin typeface="+mn-lt"/>
          <a:cs typeface="+mn-cs"/>
        </a:defRPr>
      </a:lvl6pPr>
      <a:lvl7pPr marL="2971800" indent="-609600" algn="l" rtl="0" eaLnBrk="1" fontAlgn="base" hangingPunct="1">
        <a:lnSpc>
          <a:spcPts val="4500"/>
        </a:lnSpc>
        <a:spcBef>
          <a:spcPct val="0"/>
        </a:spcBef>
        <a:spcAft>
          <a:spcPct val="0"/>
        </a:spcAft>
        <a:buFont typeface="Wingdings" pitchFamily="2" charset="2"/>
        <a:buChar char=""/>
        <a:defRPr sz="3500">
          <a:solidFill>
            <a:schemeClr val="bg2"/>
          </a:solidFill>
          <a:latin typeface="+mn-lt"/>
          <a:cs typeface="+mn-cs"/>
        </a:defRPr>
      </a:lvl7pPr>
      <a:lvl8pPr marL="3429000" indent="-609600" algn="l" rtl="0" eaLnBrk="1" fontAlgn="base" hangingPunct="1">
        <a:lnSpc>
          <a:spcPts val="4500"/>
        </a:lnSpc>
        <a:spcBef>
          <a:spcPct val="0"/>
        </a:spcBef>
        <a:spcAft>
          <a:spcPct val="0"/>
        </a:spcAft>
        <a:buFont typeface="Wingdings" pitchFamily="2" charset="2"/>
        <a:buChar char=""/>
        <a:defRPr sz="3500">
          <a:solidFill>
            <a:schemeClr val="bg2"/>
          </a:solidFill>
          <a:latin typeface="+mn-lt"/>
          <a:cs typeface="+mn-cs"/>
        </a:defRPr>
      </a:lvl8pPr>
      <a:lvl9pPr marL="3886200" indent="-609600" algn="l" rtl="0" eaLnBrk="1" fontAlgn="base" hangingPunct="1">
        <a:lnSpc>
          <a:spcPts val="4500"/>
        </a:lnSpc>
        <a:spcBef>
          <a:spcPct val="0"/>
        </a:spcBef>
        <a:spcAft>
          <a:spcPct val="0"/>
        </a:spcAft>
        <a:buFont typeface="Wingdings" pitchFamily="2" charset="2"/>
        <a:buChar char=""/>
        <a:defRPr sz="3500">
          <a:solidFill>
            <a:schemeClr val="bg2"/>
          </a:solidFill>
          <a:latin typeface="+mn-lt"/>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4.png"/><Relationship Id="rId11" Type="http://schemas.openxmlformats.org/officeDocument/2006/relationships/image" Target="../media/image9.jp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ktangel: afrundede hjørner 1">
            <a:extLst>
              <a:ext uri="{FF2B5EF4-FFF2-40B4-BE49-F238E27FC236}">
                <a16:creationId xmlns:a16="http://schemas.microsoft.com/office/drawing/2014/main" id="{8C738E27-F9E3-4135-99A4-9690E71D3818}"/>
              </a:ext>
            </a:extLst>
          </p:cNvPr>
          <p:cNvSpPr/>
          <p:nvPr/>
        </p:nvSpPr>
        <p:spPr>
          <a:xfrm>
            <a:off x="1304660" y="9882982"/>
            <a:ext cx="10214940" cy="1044779"/>
          </a:xfrm>
          <a:prstGeom prst="round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t" anchorCtr="0"/>
          <a:lstStyle/>
          <a:p>
            <a:r>
              <a:rPr lang="en-GB" sz="4700" b="1" dirty="0">
                <a:solidFill>
                  <a:schemeClr val="tx1"/>
                </a:solidFill>
              </a:rPr>
              <a:t>Introduction</a:t>
            </a:r>
          </a:p>
          <a:p>
            <a:endParaRPr lang="en-GB" sz="4700" dirty="0"/>
          </a:p>
          <a:p>
            <a:endParaRPr lang="en-GB" sz="4700" dirty="0"/>
          </a:p>
          <a:p>
            <a:endParaRPr lang="en-GB" sz="4700" dirty="0"/>
          </a:p>
          <a:p>
            <a:endParaRPr lang="en-GB" sz="4700" dirty="0"/>
          </a:p>
          <a:p>
            <a:endParaRPr lang="en-GB" sz="4700" dirty="0"/>
          </a:p>
          <a:p>
            <a:endParaRPr lang="en-GB" sz="4700" dirty="0"/>
          </a:p>
          <a:p>
            <a:endParaRPr lang="en-GB" sz="4700" dirty="0"/>
          </a:p>
          <a:p>
            <a:endParaRPr lang="en-GB" sz="4700" dirty="0"/>
          </a:p>
          <a:p>
            <a:endParaRPr lang="en-GB" sz="4700" dirty="0"/>
          </a:p>
          <a:p>
            <a:endParaRPr lang="en-GB" sz="4700" dirty="0"/>
          </a:p>
          <a:p>
            <a:endParaRPr lang="en-GB" sz="4700" dirty="0"/>
          </a:p>
          <a:p>
            <a:endParaRPr lang="en-GB" sz="4700" dirty="0"/>
          </a:p>
          <a:p>
            <a:endParaRPr lang="en-GB" sz="4700" dirty="0"/>
          </a:p>
          <a:p>
            <a:endParaRPr lang="en-GB" sz="4700" dirty="0"/>
          </a:p>
          <a:p>
            <a:endParaRPr lang="en-GB" sz="4700" dirty="0"/>
          </a:p>
          <a:p>
            <a:endParaRPr lang="en-GB" sz="4700" dirty="0"/>
          </a:p>
          <a:p>
            <a:endParaRPr lang="en-GB" sz="4700" dirty="0"/>
          </a:p>
          <a:p>
            <a:endParaRPr lang="en-GB" sz="4700" dirty="0"/>
          </a:p>
          <a:p>
            <a:endParaRPr lang="en-GB" sz="4700" dirty="0"/>
          </a:p>
          <a:p>
            <a:endParaRPr lang="en-GB" sz="4700" dirty="0"/>
          </a:p>
          <a:p>
            <a:endParaRPr lang="en-GB" sz="4700" dirty="0"/>
          </a:p>
          <a:p>
            <a:endParaRPr lang="en-GB" sz="4700" dirty="0"/>
          </a:p>
          <a:p>
            <a:endParaRPr lang="en-GB" sz="4700" dirty="0"/>
          </a:p>
          <a:p>
            <a:endParaRPr lang="en-GB" sz="4700" dirty="0"/>
          </a:p>
          <a:p>
            <a:endParaRPr lang="en-GB" sz="4700" dirty="0"/>
          </a:p>
          <a:p>
            <a:endParaRPr lang="en-GB" sz="4700" dirty="0"/>
          </a:p>
          <a:p>
            <a:endParaRPr lang="en-GB" sz="4700" dirty="0"/>
          </a:p>
          <a:p>
            <a:endParaRPr lang="en-GB" sz="4700" dirty="0"/>
          </a:p>
        </p:txBody>
      </p:sp>
      <p:sp>
        <p:nvSpPr>
          <p:cNvPr id="63" name="Afrundet rektangel 33">
            <a:extLst>
              <a:ext uri="{FF2B5EF4-FFF2-40B4-BE49-F238E27FC236}">
                <a16:creationId xmlns:a16="http://schemas.microsoft.com/office/drawing/2014/main" id="{32E9B065-D2F3-4878-A8E0-C88FDFD6CA92}"/>
              </a:ext>
            </a:extLst>
          </p:cNvPr>
          <p:cNvSpPr/>
          <p:nvPr/>
        </p:nvSpPr>
        <p:spPr>
          <a:xfrm>
            <a:off x="1262307" y="13390798"/>
            <a:ext cx="13184951" cy="2691409"/>
          </a:xfrm>
          <a:prstGeom prst="roundRect">
            <a:avLst>
              <a:gd name="adj" fmla="val 20692"/>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27652" name="Text Box 4"/>
          <p:cNvSpPr txBox="1">
            <a:spLocks noChangeArrowheads="1"/>
          </p:cNvSpPr>
          <p:nvPr/>
        </p:nvSpPr>
        <p:spPr bwMode="auto">
          <a:xfrm>
            <a:off x="1388691" y="7662793"/>
            <a:ext cx="27648840" cy="26602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0" rIns="0" bIns="0"/>
          <a:lstStyle/>
          <a:p>
            <a:pPr>
              <a:lnSpc>
                <a:spcPts val="1000"/>
              </a:lnSpc>
            </a:pPr>
            <a:endParaRPr lang="da-DK" altLang="da-DK" sz="6000" b="1" dirty="0">
              <a:solidFill>
                <a:schemeClr val="accent4">
                  <a:lumMod val="50000"/>
                  <a:lumOff val="50000"/>
                </a:schemeClr>
              </a:solidFill>
            </a:endParaRPr>
          </a:p>
          <a:p>
            <a:pPr>
              <a:lnSpc>
                <a:spcPts val="1000"/>
              </a:lnSpc>
            </a:pPr>
            <a:endParaRPr lang="da-DK" altLang="da-DK" sz="6000" b="1" dirty="0">
              <a:solidFill>
                <a:schemeClr val="accent4">
                  <a:lumMod val="50000"/>
                  <a:lumOff val="50000"/>
                </a:schemeClr>
              </a:solidFill>
            </a:endParaRPr>
          </a:p>
          <a:p>
            <a:pPr>
              <a:lnSpc>
                <a:spcPts val="1000"/>
              </a:lnSpc>
            </a:pPr>
            <a:endParaRPr lang="da-DK" altLang="da-DK" sz="6000" b="1" dirty="0">
              <a:solidFill>
                <a:schemeClr val="accent4">
                  <a:lumMod val="75000"/>
                  <a:lumOff val="25000"/>
                </a:schemeClr>
              </a:solidFill>
            </a:endParaRPr>
          </a:p>
          <a:p>
            <a:pPr>
              <a:lnSpc>
                <a:spcPts val="1000"/>
              </a:lnSpc>
            </a:pPr>
            <a:endParaRPr lang="da-DK" altLang="da-DK" sz="5000" b="1" dirty="0">
              <a:solidFill>
                <a:schemeClr val="accent4">
                  <a:lumMod val="75000"/>
                  <a:lumOff val="25000"/>
                </a:schemeClr>
              </a:solidFill>
            </a:endParaRPr>
          </a:p>
          <a:p>
            <a:pPr>
              <a:lnSpc>
                <a:spcPts val="1000"/>
              </a:lnSpc>
            </a:pPr>
            <a:endParaRPr lang="da-DK" altLang="da-DK" sz="5500" dirty="0">
              <a:solidFill>
                <a:schemeClr val="accent4">
                  <a:lumMod val="75000"/>
                  <a:lumOff val="25000"/>
                </a:schemeClr>
              </a:solidFill>
            </a:endParaRPr>
          </a:p>
          <a:p>
            <a:pPr>
              <a:lnSpc>
                <a:spcPts val="1000"/>
              </a:lnSpc>
            </a:pPr>
            <a:endParaRPr lang="da-DK" altLang="da-DK" sz="5000" dirty="0">
              <a:solidFill>
                <a:schemeClr val="accent4">
                  <a:lumMod val="75000"/>
                  <a:lumOff val="25000"/>
                </a:schemeClr>
              </a:solidFill>
            </a:endParaRPr>
          </a:p>
          <a:p>
            <a:pPr>
              <a:lnSpc>
                <a:spcPts val="1000"/>
              </a:lnSpc>
            </a:pPr>
            <a:endParaRPr lang="da-DK" altLang="da-DK" sz="5000" dirty="0">
              <a:solidFill>
                <a:schemeClr val="accent4">
                  <a:lumMod val="75000"/>
                  <a:lumOff val="25000"/>
                </a:schemeClr>
              </a:solidFill>
            </a:endParaRPr>
          </a:p>
          <a:p>
            <a:pPr>
              <a:lnSpc>
                <a:spcPts val="1000"/>
              </a:lnSpc>
            </a:pPr>
            <a:endParaRPr lang="da-DK" altLang="da-DK" sz="5000" dirty="0">
              <a:solidFill>
                <a:schemeClr val="accent4">
                  <a:lumMod val="75000"/>
                  <a:lumOff val="25000"/>
                </a:schemeClr>
              </a:solidFill>
            </a:endParaRPr>
          </a:p>
          <a:p>
            <a:pPr>
              <a:lnSpc>
                <a:spcPts val="1000"/>
              </a:lnSpc>
            </a:pPr>
            <a:endParaRPr lang="da-DK" altLang="da-DK" sz="5000" dirty="0">
              <a:solidFill>
                <a:schemeClr val="accent4">
                  <a:lumMod val="75000"/>
                  <a:lumOff val="25000"/>
                </a:schemeClr>
              </a:solidFill>
            </a:endParaRPr>
          </a:p>
          <a:p>
            <a:pPr>
              <a:lnSpc>
                <a:spcPts val="1000"/>
              </a:lnSpc>
            </a:pPr>
            <a:r>
              <a:rPr lang="da-DK" altLang="da-DK" sz="5000" dirty="0">
                <a:solidFill>
                  <a:schemeClr val="accent4">
                    <a:lumMod val="75000"/>
                    <a:lumOff val="25000"/>
                  </a:schemeClr>
                </a:solidFill>
              </a:rPr>
              <a:t>By: J. Hammer Hedeman and G. Leth-Espensen</a:t>
            </a:r>
          </a:p>
          <a:p>
            <a:pPr>
              <a:lnSpc>
                <a:spcPts val="1000"/>
              </a:lnSpc>
            </a:pPr>
            <a:endParaRPr lang="da-DK" altLang="da-DK" sz="5500" b="1" dirty="0">
              <a:solidFill>
                <a:schemeClr val="accent4">
                  <a:lumMod val="75000"/>
                  <a:lumOff val="25000"/>
                </a:schemeClr>
              </a:solidFill>
            </a:endParaRPr>
          </a:p>
          <a:p>
            <a:pPr>
              <a:lnSpc>
                <a:spcPts val="10000"/>
              </a:lnSpc>
            </a:pPr>
            <a:endParaRPr lang="da-DK" altLang="da-DK" sz="6000" b="1" dirty="0">
              <a:solidFill>
                <a:srgbClr val="BD2A33"/>
              </a:solidFill>
            </a:endParaRPr>
          </a:p>
        </p:txBody>
      </p:sp>
      <p:sp>
        <p:nvSpPr>
          <p:cNvPr id="48" name="Tekstfelt 47">
            <a:extLst>
              <a:ext uri="{FF2B5EF4-FFF2-40B4-BE49-F238E27FC236}">
                <a16:creationId xmlns:a16="http://schemas.microsoft.com/office/drawing/2014/main" id="{176A6B75-6D24-4F3B-8102-C5534F5382C7}"/>
              </a:ext>
            </a:extLst>
          </p:cNvPr>
          <p:cNvSpPr txBox="1"/>
          <p:nvPr/>
        </p:nvSpPr>
        <p:spPr>
          <a:xfrm>
            <a:off x="1286487" y="10936902"/>
            <a:ext cx="12413340" cy="1169551"/>
          </a:xfrm>
          <a:prstGeom prst="rect">
            <a:avLst/>
          </a:prstGeom>
          <a:noFill/>
        </p:spPr>
        <p:txBody>
          <a:bodyPr wrap="square" rtlCol="0">
            <a:spAutoFit/>
          </a:bodyPr>
          <a:lstStyle/>
          <a:p>
            <a:r>
              <a:rPr lang="en-US" sz="3500" dirty="0"/>
              <a:t>The purpose of this project is to separate an image in foreground and background using probabilistic Chan-</a:t>
            </a:r>
            <a:r>
              <a:rPr lang="en-US" sz="3500" dirty="0" err="1"/>
              <a:t>Vese</a:t>
            </a:r>
            <a:r>
              <a:rPr lang="en-US" sz="3500" dirty="0"/>
              <a:t>.</a:t>
            </a:r>
            <a:endParaRPr lang="da-DK" dirty="0"/>
          </a:p>
        </p:txBody>
      </p:sp>
      <p:pic>
        <p:nvPicPr>
          <p:cNvPr id="27659" name="Picture 11" descr="DTU Corporate logo_F_A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219275" y="881982"/>
            <a:ext cx="1601788" cy="2335213"/>
          </a:xfrm>
          <a:prstGeom prst="rect">
            <a:avLst/>
          </a:prstGeom>
          <a:noFill/>
          <a:extLst>
            <a:ext uri="{909E8E84-426E-40dd-AFC4-6F175D3DCCD1}">
              <a14:hiddenFill xmlns:a14="http://schemas.microsoft.com/office/drawing/2010/main" xmlns="">
                <a:solidFill>
                  <a:srgbClr val="FFFFFF"/>
                </a:solidFill>
              </a14:hiddenFill>
            </a:ext>
          </a:extLst>
        </p:spPr>
      </p:pic>
      <p:sp>
        <p:nvSpPr>
          <p:cNvPr id="27650" name="Rectangle 2"/>
          <p:cNvSpPr>
            <a:spLocks noGrp="1" noChangeArrowheads="1"/>
          </p:cNvSpPr>
          <p:nvPr>
            <p:ph type="title"/>
          </p:nvPr>
        </p:nvSpPr>
        <p:spPr>
          <a:xfrm>
            <a:off x="1388691" y="4778603"/>
            <a:ext cx="27382788" cy="4357855"/>
          </a:xfrm>
        </p:spPr>
        <p:txBody>
          <a:bodyPr/>
          <a:lstStyle/>
          <a:p>
            <a:pPr>
              <a:lnSpc>
                <a:spcPts val="1000"/>
              </a:lnSpc>
            </a:pPr>
            <a:br>
              <a:rPr lang="da-DK" altLang="da-DK" sz="16000" dirty="0">
                <a:solidFill>
                  <a:schemeClr val="tx1"/>
                </a:solidFill>
              </a:rPr>
            </a:br>
            <a:br>
              <a:rPr lang="da-DK" altLang="da-DK" sz="16000" dirty="0">
                <a:solidFill>
                  <a:schemeClr val="tx1"/>
                </a:solidFill>
              </a:rPr>
            </a:br>
            <a:br>
              <a:rPr lang="da-DK" altLang="da-DK" sz="16000" dirty="0">
                <a:solidFill>
                  <a:schemeClr val="tx1"/>
                </a:solidFill>
              </a:rPr>
            </a:br>
            <a:br>
              <a:rPr lang="da-DK" altLang="da-DK" sz="16000" dirty="0">
                <a:solidFill>
                  <a:schemeClr val="tx1"/>
                </a:solidFill>
              </a:rPr>
            </a:br>
            <a:br>
              <a:rPr lang="da-DK" altLang="da-DK" sz="16000" dirty="0">
                <a:solidFill>
                  <a:schemeClr val="tx1"/>
                </a:solidFill>
              </a:rPr>
            </a:br>
            <a:br>
              <a:rPr lang="da-DK" altLang="da-DK" sz="16000" dirty="0">
                <a:solidFill>
                  <a:schemeClr val="tx1"/>
                </a:solidFill>
              </a:rPr>
            </a:br>
            <a:br>
              <a:rPr lang="da-DK" altLang="da-DK" sz="16000" dirty="0">
                <a:solidFill>
                  <a:schemeClr val="tx1"/>
                </a:solidFill>
              </a:rPr>
            </a:br>
            <a:br>
              <a:rPr lang="da-DK" altLang="da-DK" sz="16000" dirty="0">
                <a:solidFill>
                  <a:schemeClr val="tx1"/>
                </a:solidFill>
              </a:rPr>
            </a:br>
            <a:r>
              <a:rPr lang="da-DK" altLang="da-DK" sz="16000" dirty="0">
                <a:solidFill>
                  <a:schemeClr val="tx1"/>
                </a:solidFill>
              </a:rPr>
              <a:t>Finding a Polar Bear on Ice </a:t>
            </a:r>
            <a:br>
              <a:rPr lang="da-DK" altLang="da-DK" dirty="0"/>
            </a:br>
            <a:br>
              <a:rPr lang="da-DK" altLang="da-DK" dirty="0"/>
            </a:br>
            <a:br>
              <a:rPr lang="da-DK" altLang="da-DK" dirty="0"/>
            </a:br>
            <a:br>
              <a:rPr lang="da-DK" altLang="da-DK" dirty="0"/>
            </a:br>
            <a:br>
              <a:rPr lang="da-DK" altLang="da-DK" dirty="0"/>
            </a:br>
            <a:br>
              <a:rPr lang="da-DK" altLang="da-DK" dirty="0"/>
            </a:br>
            <a:br>
              <a:rPr lang="da-DK" altLang="da-DK" dirty="0"/>
            </a:br>
            <a:br>
              <a:rPr lang="da-DK" altLang="da-DK" dirty="0"/>
            </a:br>
            <a:br>
              <a:rPr lang="da-DK" altLang="da-DK" dirty="0"/>
            </a:br>
            <a:br>
              <a:rPr lang="da-DK" altLang="da-DK" dirty="0"/>
            </a:br>
            <a:br>
              <a:rPr lang="da-DK" altLang="da-DK" dirty="0"/>
            </a:br>
            <a:r>
              <a:rPr lang="da-DK" altLang="da-DK" dirty="0"/>
              <a:t>  </a:t>
            </a:r>
            <a:br>
              <a:rPr lang="da-DK" altLang="da-DK" dirty="0"/>
            </a:br>
            <a:br>
              <a:rPr lang="da-DK" altLang="da-DK" sz="8800" dirty="0"/>
            </a:br>
            <a:r>
              <a:rPr lang="da-DK" altLang="da-DK" sz="8800" dirty="0"/>
              <a:t> </a:t>
            </a:r>
            <a:r>
              <a:rPr lang="da-DK" altLang="da-DK" sz="8800" dirty="0">
                <a:solidFill>
                  <a:schemeClr val="tx1"/>
                </a:solidFill>
              </a:rPr>
              <a:t>- Using Probabilistic Chan-Vese</a:t>
            </a:r>
            <a:br>
              <a:rPr lang="da-DK" altLang="da-DK" dirty="0">
                <a:solidFill>
                  <a:schemeClr val="tx1"/>
                </a:solidFill>
              </a:rPr>
            </a:br>
            <a:br>
              <a:rPr lang="da-DK" altLang="da-DK" dirty="0">
                <a:solidFill>
                  <a:schemeClr val="tx1"/>
                </a:solidFill>
              </a:rPr>
            </a:br>
            <a:br>
              <a:rPr lang="da-DK" altLang="da-DK" dirty="0">
                <a:solidFill>
                  <a:schemeClr val="tx1"/>
                </a:solidFill>
              </a:rPr>
            </a:br>
            <a:br>
              <a:rPr lang="da-DK" altLang="da-DK" dirty="0">
                <a:solidFill>
                  <a:schemeClr val="tx1"/>
                </a:solidFill>
              </a:rPr>
            </a:br>
            <a:br>
              <a:rPr lang="da-DK" altLang="da-DK" dirty="0">
                <a:solidFill>
                  <a:schemeClr val="tx1"/>
                </a:solidFill>
              </a:rPr>
            </a:br>
            <a:endParaRPr lang="da-DK" altLang="da-DK" dirty="0">
              <a:solidFill>
                <a:schemeClr val="tx1"/>
              </a:solidFill>
            </a:endParaRPr>
          </a:p>
        </p:txBody>
      </p:sp>
      <p:sp>
        <p:nvSpPr>
          <p:cNvPr id="21" name="Line 21"/>
          <p:cNvSpPr>
            <a:spLocks noChangeShapeType="1"/>
          </p:cNvSpPr>
          <p:nvPr/>
        </p:nvSpPr>
        <p:spPr bwMode="auto">
          <a:xfrm>
            <a:off x="961023" y="3906318"/>
            <a:ext cx="28827412" cy="0"/>
          </a:xfrm>
          <a:prstGeom prst="line">
            <a:avLst/>
          </a:prstGeom>
          <a:noFill/>
          <a:ln w="635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r>
              <a:rPr lang="da-DK" dirty="0"/>
              <a:t> </a:t>
            </a:r>
          </a:p>
        </p:txBody>
      </p:sp>
      <p:sp>
        <p:nvSpPr>
          <p:cNvPr id="7" name="Afrundet rektangel 6"/>
          <p:cNvSpPr/>
          <p:nvPr/>
        </p:nvSpPr>
        <p:spPr>
          <a:xfrm>
            <a:off x="8559770" y="17684859"/>
            <a:ext cx="6004594" cy="10331672"/>
          </a:xfrm>
          <a:prstGeom prst="round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Tekstfelt 12"/>
          <p:cNvSpPr txBox="1"/>
          <p:nvPr/>
        </p:nvSpPr>
        <p:spPr>
          <a:xfrm>
            <a:off x="8130684" y="27606913"/>
            <a:ext cx="6267321" cy="5016758"/>
          </a:xfrm>
          <a:prstGeom prst="rect">
            <a:avLst/>
          </a:prstGeom>
          <a:noFill/>
        </p:spPr>
        <p:txBody>
          <a:bodyPr wrap="square" rtlCol="0">
            <a:spAutoFit/>
          </a:bodyPr>
          <a:lstStyle/>
          <a:p>
            <a:r>
              <a:rPr lang="en-US" sz="4000" b="1" dirty="0"/>
              <a:t>Color based</a:t>
            </a:r>
            <a:endParaRPr lang="da-DK" sz="4000" dirty="0"/>
          </a:p>
          <a:p>
            <a:r>
              <a:rPr lang="en-US" sz="3500" dirty="0"/>
              <a:t>Creates a dictionary of colors in the image using K-means clustering. This extracts the most defining colors of the image. Each pixel in the image is then assigned to a cluster. This assignment is then used for the probability histogram.</a:t>
            </a:r>
            <a:endParaRPr lang="da-DK" sz="3500" dirty="0"/>
          </a:p>
        </p:txBody>
      </p:sp>
      <p:sp>
        <p:nvSpPr>
          <p:cNvPr id="11" name="Tekstfelt 10"/>
          <p:cNvSpPr txBox="1"/>
          <p:nvPr/>
        </p:nvSpPr>
        <p:spPr>
          <a:xfrm>
            <a:off x="1200449" y="22280817"/>
            <a:ext cx="5191222" cy="5016758"/>
          </a:xfrm>
          <a:prstGeom prst="rect">
            <a:avLst/>
          </a:prstGeom>
          <a:noFill/>
        </p:spPr>
        <p:txBody>
          <a:bodyPr wrap="square" rtlCol="0">
            <a:spAutoFit/>
          </a:bodyPr>
          <a:lstStyle/>
          <a:p>
            <a:r>
              <a:rPr lang="da-DK" sz="4000" b="1" dirty="0"/>
              <a:t>Intensity based</a:t>
            </a:r>
          </a:p>
          <a:p>
            <a:r>
              <a:rPr lang="en-US" sz="3500" dirty="0"/>
              <a:t>Uses the pixel intensities in grayscale, then creates traditional image histograms. This works well when there is a high contrast between values of the foreground and background.</a:t>
            </a:r>
            <a:endParaRPr lang="da-DK" sz="3500" dirty="0"/>
          </a:p>
        </p:txBody>
      </p:sp>
      <p:sp>
        <p:nvSpPr>
          <p:cNvPr id="78" name="Rektangel 77">
            <a:extLst>
              <a:ext uri="{FF2B5EF4-FFF2-40B4-BE49-F238E27FC236}">
                <a16:creationId xmlns:a16="http://schemas.microsoft.com/office/drawing/2014/main" id="{A31FE592-4D87-4AEC-83D1-9861A8784C36}"/>
              </a:ext>
            </a:extLst>
          </p:cNvPr>
          <p:cNvSpPr/>
          <p:nvPr/>
        </p:nvSpPr>
        <p:spPr>
          <a:xfrm>
            <a:off x="15644043" y="36525942"/>
            <a:ext cx="7636023" cy="830997"/>
          </a:xfrm>
          <a:prstGeom prst="rect">
            <a:avLst/>
          </a:prstGeom>
        </p:spPr>
        <p:txBody>
          <a:bodyPr wrap="square">
            <a:spAutoFit/>
          </a:bodyPr>
          <a:lstStyle/>
          <a:p>
            <a:r>
              <a:rPr lang="en-GB" sz="4700" dirty="0"/>
              <a:t> </a:t>
            </a:r>
            <a:r>
              <a:rPr lang="en-GB" sz="4700" b="1" dirty="0"/>
              <a:t>Future improvements</a:t>
            </a:r>
          </a:p>
        </p:txBody>
      </p:sp>
      <p:sp>
        <p:nvSpPr>
          <p:cNvPr id="79" name="Tekstfelt 78">
            <a:extLst>
              <a:ext uri="{FF2B5EF4-FFF2-40B4-BE49-F238E27FC236}">
                <a16:creationId xmlns:a16="http://schemas.microsoft.com/office/drawing/2014/main" id="{981CD78B-0D3E-49E9-8F4E-37FC15563896}"/>
              </a:ext>
            </a:extLst>
          </p:cNvPr>
          <p:cNvSpPr txBox="1"/>
          <p:nvPr/>
        </p:nvSpPr>
        <p:spPr>
          <a:xfrm>
            <a:off x="15863938" y="37557244"/>
            <a:ext cx="12378192" cy="3093154"/>
          </a:xfrm>
          <a:prstGeom prst="rect">
            <a:avLst/>
          </a:prstGeom>
          <a:noFill/>
        </p:spPr>
        <p:txBody>
          <a:bodyPr wrap="square" rtlCol="0">
            <a:spAutoFit/>
          </a:bodyPr>
          <a:lstStyle/>
          <a:p>
            <a:r>
              <a:rPr lang="da-DK" sz="3500" dirty="0"/>
              <a:t>Being able to work with multiple areas as foreground.</a:t>
            </a:r>
          </a:p>
          <a:p>
            <a:endParaRPr lang="da-DK" sz="2000" dirty="0"/>
          </a:p>
          <a:p>
            <a:r>
              <a:rPr lang="da-DK" sz="3500" dirty="0"/>
              <a:t>Minimize influence of initial conditions, such as the placement and size of the initial snake. This could be done by initialising several snakes in different position, making a probability map from each result, and use this to find the foreground.</a:t>
            </a:r>
          </a:p>
        </p:txBody>
      </p:sp>
      <p:sp>
        <p:nvSpPr>
          <p:cNvPr id="23" name="Tekstfelt 22">
            <a:extLst>
              <a:ext uri="{FF2B5EF4-FFF2-40B4-BE49-F238E27FC236}">
                <a16:creationId xmlns:a16="http://schemas.microsoft.com/office/drawing/2014/main" id="{C87A215B-822B-4A08-BE38-92EE4BBE2F44}"/>
              </a:ext>
            </a:extLst>
          </p:cNvPr>
          <p:cNvSpPr txBox="1"/>
          <p:nvPr/>
        </p:nvSpPr>
        <p:spPr>
          <a:xfrm>
            <a:off x="15863142" y="10026998"/>
            <a:ext cx="7754034" cy="815608"/>
          </a:xfrm>
          <a:prstGeom prst="rect">
            <a:avLst/>
          </a:prstGeom>
          <a:noFill/>
        </p:spPr>
        <p:txBody>
          <a:bodyPr wrap="square" rtlCol="0">
            <a:spAutoFit/>
          </a:bodyPr>
          <a:lstStyle/>
          <a:p>
            <a:r>
              <a:rPr lang="da-DK" sz="4700" b="1" dirty="0"/>
              <a:t>Steps in the algorithm</a:t>
            </a:r>
            <a:r>
              <a:rPr lang="da-DK" sz="4700" b="1" dirty="0">
                <a:solidFill>
                  <a:schemeClr val="bg1"/>
                </a:solidFill>
              </a:rPr>
              <a:t>?</a:t>
            </a:r>
          </a:p>
        </p:txBody>
      </p:sp>
      <p:sp>
        <p:nvSpPr>
          <p:cNvPr id="80" name="Line 21">
            <a:extLst>
              <a:ext uri="{FF2B5EF4-FFF2-40B4-BE49-F238E27FC236}">
                <a16:creationId xmlns:a16="http://schemas.microsoft.com/office/drawing/2014/main" id="{811036DF-D13E-4A97-A4F0-9FD947EB6486}"/>
              </a:ext>
            </a:extLst>
          </p:cNvPr>
          <p:cNvSpPr>
            <a:spLocks noChangeShapeType="1"/>
          </p:cNvSpPr>
          <p:nvPr/>
        </p:nvSpPr>
        <p:spPr bwMode="auto">
          <a:xfrm>
            <a:off x="726281" y="41278470"/>
            <a:ext cx="28827412" cy="0"/>
          </a:xfrm>
          <a:prstGeom prst="line">
            <a:avLst/>
          </a:prstGeom>
          <a:noFill/>
          <a:ln w="635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r>
              <a:rPr lang="da-DK" dirty="0"/>
              <a:t> </a:t>
            </a:r>
          </a:p>
        </p:txBody>
      </p:sp>
      <p:sp>
        <p:nvSpPr>
          <p:cNvPr id="73" name="Tekstfelt 72">
            <a:extLst>
              <a:ext uri="{FF2B5EF4-FFF2-40B4-BE49-F238E27FC236}">
                <a16:creationId xmlns:a16="http://schemas.microsoft.com/office/drawing/2014/main" id="{9C9EC7BE-4817-4AED-A0E6-041CCFB999AE}"/>
              </a:ext>
            </a:extLst>
          </p:cNvPr>
          <p:cNvSpPr txBox="1"/>
          <p:nvPr/>
        </p:nvSpPr>
        <p:spPr>
          <a:xfrm>
            <a:off x="15823183" y="10879475"/>
            <a:ext cx="12675170" cy="3323987"/>
          </a:xfrm>
          <a:prstGeom prst="rect">
            <a:avLst/>
          </a:prstGeom>
          <a:noFill/>
        </p:spPr>
        <p:txBody>
          <a:bodyPr wrap="square" rtlCol="0">
            <a:spAutoFit/>
          </a:bodyPr>
          <a:lstStyle/>
          <a:p>
            <a:pPr marL="514350" indent="-514350">
              <a:buAutoNum type="arabicPeriod"/>
            </a:pPr>
            <a:r>
              <a:rPr lang="en-US" sz="3500" dirty="0"/>
              <a:t>Initialize snake.</a:t>
            </a:r>
          </a:p>
          <a:p>
            <a:r>
              <a:rPr lang="en-US" sz="3500" dirty="0"/>
              <a:t>2. Create color and texture dictionary.</a:t>
            </a:r>
          </a:p>
          <a:p>
            <a:r>
              <a:rPr lang="en-US" sz="3500" dirty="0"/>
              <a:t>3. Create inside and outside histograms.</a:t>
            </a:r>
          </a:p>
          <a:p>
            <a:r>
              <a:rPr lang="en-US" sz="3500" dirty="0"/>
              <a:t>4. Calculate probabilities from the snake points.</a:t>
            </a:r>
          </a:p>
          <a:p>
            <a:r>
              <a:rPr lang="en-US" sz="3500" dirty="0"/>
              <a:t>5. Calculate and apply forces to snake.</a:t>
            </a:r>
          </a:p>
          <a:p>
            <a:r>
              <a:rPr lang="en-US" sz="3500" dirty="0"/>
              <a:t>6. Repeat step 3 – 5 until convergence condition is met. </a:t>
            </a:r>
            <a:endParaRPr lang="da-DK" sz="3500" dirty="0"/>
          </a:p>
        </p:txBody>
      </p:sp>
      <p:sp>
        <p:nvSpPr>
          <p:cNvPr id="75" name="Rektangel 74">
            <a:extLst>
              <a:ext uri="{FF2B5EF4-FFF2-40B4-BE49-F238E27FC236}">
                <a16:creationId xmlns:a16="http://schemas.microsoft.com/office/drawing/2014/main" id="{B83382E3-7C0B-41FB-AE2F-1342FCA0BDD5}"/>
              </a:ext>
            </a:extLst>
          </p:cNvPr>
          <p:cNvSpPr/>
          <p:nvPr/>
        </p:nvSpPr>
        <p:spPr>
          <a:xfrm>
            <a:off x="16652155" y="26009600"/>
            <a:ext cx="45719" cy="33875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0" name="Tekstfelt 12">
            <a:extLst>
              <a:ext uri="{FF2B5EF4-FFF2-40B4-BE49-F238E27FC236}">
                <a16:creationId xmlns:a16="http://schemas.microsoft.com/office/drawing/2014/main" id="{FCE1ED11-E22F-B5DA-706A-99BE203D343F}"/>
              </a:ext>
            </a:extLst>
          </p:cNvPr>
          <p:cNvSpPr txBox="1"/>
          <p:nvPr/>
        </p:nvSpPr>
        <p:spPr>
          <a:xfrm>
            <a:off x="1098427" y="34462145"/>
            <a:ext cx="12027401" cy="2862322"/>
          </a:xfrm>
          <a:prstGeom prst="rect">
            <a:avLst/>
          </a:prstGeom>
          <a:noFill/>
        </p:spPr>
        <p:txBody>
          <a:bodyPr wrap="square" rtlCol="0">
            <a:spAutoFit/>
          </a:bodyPr>
          <a:lstStyle/>
          <a:p>
            <a:r>
              <a:rPr lang="en-US" sz="4000" b="1" dirty="0"/>
              <a:t>Texture based</a:t>
            </a:r>
            <a:endParaRPr lang="da-DK" sz="4000" dirty="0"/>
          </a:p>
          <a:p>
            <a:r>
              <a:rPr lang="en-US" sz="3500" dirty="0"/>
              <a:t>Creates a dictionary of textures by using K-means clustering on patches of the image. Each pixel is then assigned to a patch based on the area around the pixel. This is then used for the probability histogram.</a:t>
            </a:r>
            <a:endParaRPr lang="da-DK" sz="3500" dirty="0"/>
          </a:p>
        </p:txBody>
      </p:sp>
      <p:sp>
        <p:nvSpPr>
          <p:cNvPr id="69" name="Rektangel: afrundede hjørner 1">
            <a:extLst>
              <a:ext uri="{FF2B5EF4-FFF2-40B4-BE49-F238E27FC236}">
                <a16:creationId xmlns:a16="http://schemas.microsoft.com/office/drawing/2014/main" id="{41041C21-A75A-0B04-C36D-33E0860B0B80}"/>
              </a:ext>
            </a:extLst>
          </p:cNvPr>
          <p:cNvSpPr/>
          <p:nvPr/>
        </p:nvSpPr>
        <p:spPr>
          <a:xfrm>
            <a:off x="1170435" y="16417095"/>
            <a:ext cx="10214940" cy="1044779"/>
          </a:xfrm>
          <a:prstGeom prst="round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t" anchorCtr="0"/>
          <a:lstStyle/>
          <a:p>
            <a:r>
              <a:rPr lang="da-DK" sz="4700" b="1" dirty="0">
                <a:solidFill>
                  <a:schemeClr val="tx1"/>
                </a:solidFill>
              </a:rPr>
              <a:t>Theory</a:t>
            </a:r>
          </a:p>
          <a:p>
            <a:endParaRPr lang="da-DK" sz="4700" dirty="0"/>
          </a:p>
          <a:p>
            <a:endParaRPr lang="da-DK" sz="4700" dirty="0"/>
          </a:p>
          <a:p>
            <a:endParaRPr lang="da-DK" sz="4700" dirty="0"/>
          </a:p>
          <a:p>
            <a:endParaRPr lang="da-DK" sz="4700" dirty="0"/>
          </a:p>
          <a:p>
            <a:endParaRPr lang="da-DK" sz="4700" dirty="0"/>
          </a:p>
          <a:p>
            <a:endParaRPr lang="da-DK" sz="4700" dirty="0"/>
          </a:p>
          <a:p>
            <a:endParaRPr lang="da-DK" sz="4700" dirty="0"/>
          </a:p>
          <a:p>
            <a:endParaRPr lang="da-DK" sz="4700" dirty="0"/>
          </a:p>
          <a:p>
            <a:endParaRPr lang="da-DK" sz="4700" dirty="0"/>
          </a:p>
          <a:p>
            <a:endParaRPr lang="da-DK" sz="4700" dirty="0"/>
          </a:p>
          <a:p>
            <a:endParaRPr lang="da-DK" sz="4700" dirty="0"/>
          </a:p>
          <a:p>
            <a:endParaRPr lang="da-DK" sz="4700" dirty="0"/>
          </a:p>
          <a:p>
            <a:endParaRPr lang="da-DK" sz="4700" dirty="0"/>
          </a:p>
          <a:p>
            <a:endParaRPr lang="da-DK" sz="4700" dirty="0"/>
          </a:p>
          <a:p>
            <a:endParaRPr lang="da-DK" sz="4700" dirty="0"/>
          </a:p>
          <a:p>
            <a:endParaRPr lang="da-DK" sz="4700" dirty="0"/>
          </a:p>
          <a:p>
            <a:endParaRPr lang="da-DK" sz="4700" dirty="0"/>
          </a:p>
          <a:p>
            <a:endParaRPr lang="da-DK" sz="4700" dirty="0"/>
          </a:p>
          <a:p>
            <a:endParaRPr lang="da-DK" sz="4700" dirty="0"/>
          </a:p>
          <a:p>
            <a:endParaRPr lang="da-DK" sz="4700" dirty="0"/>
          </a:p>
          <a:p>
            <a:endParaRPr lang="da-DK" sz="4700" dirty="0"/>
          </a:p>
          <a:p>
            <a:endParaRPr lang="da-DK" sz="4700" dirty="0"/>
          </a:p>
          <a:p>
            <a:endParaRPr lang="da-DK" sz="4700" dirty="0"/>
          </a:p>
        </p:txBody>
      </p:sp>
      <p:sp>
        <p:nvSpPr>
          <p:cNvPr id="74" name="Tekstfelt 10">
            <a:extLst>
              <a:ext uri="{FF2B5EF4-FFF2-40B4-BE49-F238E27FC236}">
                <a16:creationId xmlns:a16="http://schemas.microsoft.com/office/drawing/2014/main" id="{D412FD21-852F-EB27-76F5-D8C60D0629E1}"/>
              </a:ext>
            </a:extLst>
          </p:cNvPr>
          <p:cNvSpPr txBox="1"/>
          <p:nvPr/>
        </p:nvSpPr>
        <p:spPr>
          <a:xfrm>
            <a:off x="1304660" y="17371814"/>
            <a:ext cx="12309128" cy="4401205"/>
          </a:xfrm>
          <a:prstGeom prst="rect">
            <a:avLst/>
          </a:prstGeom>
          <a:noFill/>
        </p:spPr>
        <p:txBody>
          <a:bodyPr wrap="square" rtlCol="0">
            <a:spAutoFit/>
          </a:bodyPr>
          <a:lstStyle/>
          <a:p>
            <a:r>
              <a:rPr lang="da-DK" sz="3500" dirty="0"/>
              <a:t>Probabilistic Chan-Vese works by looking at a pixel in the image and calculating the probability of that pixel being either foreground or background. The probability destribution is based on the histograms of the inside and outside of an boundery shape called a snake. The histograms in the project are made from a combination of three different parameters weighted dependant on picture. The parameters are intensity based, color based and texture based. </a:t>
            </a:r>
          </a:p>
        </p:txBody>
      </p:sp>
      <p:sp>
        <p:nvSpPr>
          <p:cNvPr id="89" name="Tekstfelt 22">
            <a:extLst>
              <a:ext uri="{FF2B5EF4-FFF2-40B4-BE49-F238E27FC236}">
                <a16:creationId xmlns:a16="http://schemas.microsoft.com/office/drawing/2014/main" id="{2A7532FF-2933-5EF3-FFAD-17E38EE8AAC7}"/>
              </a:ext>
            </a:extLst>
          </p:cNvPr>
          <p:cNvSpPr txBox="1"/>
          <p:nvPr/>
        </p:nvSpPr>
        <p:spPr>
          <a:xfrm>
            <a:off x="15864111" y="14347478"/>
            <a:ext cx="7754034" cy="815608"/>
          </a:xfrm>
          <a:prstGeom prst="rect">
            <a:avLst/>
          </a:prstGeom>
          <a:noFill/>
        </p:spPr>
        <p:txBody>
          <a:bodyPr wrap="square" rtlCol="0">
            <a:spAutoFit/>
          </a:bodyPr>
          <a:lstStyle/>
          <a:p>
            <a:r>
              <a:rPr lang="da-DK" sz="4700" b="1" dirty="0"/>
              <a:t>Initial Conditions</a:t>
            </a:r>
            <a:endParaRPr lang="da-DK" sz="4700" b="1" dirty="0">
              <a:solidFill>
                <a:schemeClr val="bg1"/>
              </a:solidFill>
            </a:endParaRPr>
          </a:p>
        </p:txBody>
      </p:sp>
      <p:sp>
        <p:nvSpPr>
          <p:cNvPr id="10" name="TextBox 9">
            <a:extLst>
              <a:ext uri="{FF2B5EF4-FFF2-40B4-BE49-F238E27FC236}">
                <a16:creationId xmlns:a16="http://schemas.microsoft.com/office/drawing/2014/main" id="{92636468-9D84-43B3-EBF3-1824DAADFED2}"/>
              </a:ext>
            </a:extLst>
          </p:cNvPr>
          <p:cNvSpPr txBox="1"/>
          <p:nvPr/>
        </p:nvSpPr>
        <p:spPr>
          <a:xfrm>
            <a:off x="1230410" y="679272"/>
            <a:ext cx="22968320" cy="2246769"/>
          </a:xfrm>
          <a:prstGeom prst="rect">
            <a:avLst/>
          </a:prstGeom>
          <a:noFill/>
        </p:spPr>
        <p:txBody>
          <a:bodyPr wrap="square" rtlCol="0">
            <a:spAutoFit/>
          </a:bodyPr>
          <a:lstStyle/>
          <a:p>
            <a:r>
              <a:rPr lang="en-US" sz="7000" dirty="0">
                <a:solidFill>
                  <a:srgbClr val="333333"/>
                </a:solidFill>
                <a:latin typeface="Areal"/>
              </a:rPr>
              <a:t>02506 Advanced Image Analysis</a:t>
            </a:r>
          </a:p>
          <a:p>
            <a:r>
              <a:rPr lang="en-US" sz="7000" dirty="0">
                <a:solidFill>
                  <a:schemeClr val="bg1">
                    <a:lumMod val="75000"/>
                  </a:schemeClr>
                </a:solidFill>
                <a:latin typeface="Areal"/>
              </a:rPr>
              <a:t>Poster Session 03/05/2022</a:t>
            </a:r>
            <a:endParaRPr lang="en-DK" sz="7000" dirty="0">
              <a:solidFill>
                <a:schemeClr val="bg1">
                  <a:lumMod val="75000"/>
                </a:schemeClr>
              </a:solidFill>
              <a:latin typeface="Areal"/>
            </a:endParaRPr>
          </a:p>
        </p:txBody>
      </p:sp>
      <p:pic>
        <p:nvPicPr>
          <p:cNvPr id="15" name="Picture 14" descr="Chart, histogram&#10;&#10;Description automatically generated">
            <a:extLst>
              <a:ext uri="{FF2B5EF4-FFF2-40B4-BE49-F238E27FC236}">
                <a16:creationId xmlns:a16="http://schemas.microsoft.com/office/drawing/2014/main" id="{F4298545-157C-450A-4F83-7FC634E6F8A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842"/>
          <a:stretch/>
        </p:blipFill>
        <p:spPr>
          <a:xfrm>
            <a:off x="10683030" y="22340366"/>
            <a:ext cx="3443345" cy="2072826"/>
          </a:xfrm>
          <a:prstGeom prst="rect">
            <a:avLst/>
          </a:prstGeom>
        </p:spPr>
      </p:pic>
      <p:pic>
        <p:nvPicPr>
          <p:cNvPr id="17" name="Picture 16" descr="Chart, histogram&#10;&#10;Description automatically generated">
            <a:extLst>
              <a:ext uri="{FF2B5EF4-FFF2-40B4-BE49-F238E27FC236}">
                <a16:creationId xmlns:a16="http://schemas.microsoft.com/office/drawing/2014/main" id="{878B7579-6C8C-9B12-4685-E595BBF39DC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8354"/>
          <a:stretch/>
        </p:blipFill>
        <p:spPr>
          <a:xfrm>
            <a:off x="10711321" y="24565617"/>
            <a:ext cx="3443345" cy="2023221"/>
          </a:xfrm>
          <a:prstGeom prst="rect">
            <a:avLst/>
          </a:prstGeom>
        </p:spPr>
      </p:pic>
      <p:pic>
        <p:nvPicPr>
          <p:cNvPr id="19" name="Picture 18" descr="Chart, surface chart&#10;&#10;Description automatically generated">
            <a:extLst>
              <a:ext uri="{FF2B5EF4-FFF2-40B4-BE49-F238E27FC236}">
                <a16:creationId xmlns:a16="http://schemas.microsoft.com/office/drawing/2014/main" id="{BB1056F4-2AE3-220D-3C38-2D4EE2FE361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796" t="2380" r="4259" b="5762"/>
          <a:stretch/>
        </p:blipFill>
        <p:spPr>
          <a:xfrm>
            <a:off x="6413928" y="22412374"/>
            <a:ext cx="4080079" cy="4150160"/>
          </a:xfrm>
          <a:prstGeom prst="rect">
            <a:avLst/>
          </a:prstGeom>
        </p:spPr>
      </p:pic>
      <p:pic>
        <p:nvPicPr>
          <p:cNvPr id="27" name="Picture 26" descr="A picture containing square&#10;&#10;Description automatically generated">
            <a:extLst>
              <a:ext uri="{FF2B5EF4-FFF2-40B4-BE49-F238E27FC236}">
                <a16:creationId xmlns:a16="http://schemas.microsoft.com/office/drawing/2014/main" id="{9E55178E-0331-BBA0-40E9-FA1AEFD0F655}"/>
              </a:ext>
            </a:extLst>
          </p:cNvPr>
          <p:cNvPicPr>
            <a:picLocks noChangeAspect="1"/>
          </p:cNvPicPr>
          <p:nvPr/>
        </p:nvPicPr>
        <p:blipFill rotWithShape="1">
          <a:blip r:embed="rId7">
            <a:extLst>
              <a:ext uri="{28A0092B-C50C-407E-A947-70E740481C1C}">
                <a14:useLocalDpi xmlns:a14="http://schemas.microsoft.com/office/drawing/2010/main" val="0"/>
              </a:ext>
            </a:extLst>
          </a:blip>
          <a:srcRect l="4783" t="6410" r="68280" b="12098"/>
          <a:stretch/>
        </p:blipFill>
        <p:spPr>
          <a:xfrm>
            <a:off x="1216006" y="27753090"/>
            <a:ext cx="3151445" cy="3151445"/>
          </a:xfrm>
          <a:prstGeom prst="rect">
            <a:avLst/>
          </a:prstGeom>
        </p:spPr>
      </p:pic>
      <p:pic>
        <p:nvPicPr>
          <p:cNvPr id="90" name="Picture 89" descr="A picture containing square&#10;&#10;Description automatically generated">
            <a:extLst>
              <a:ext uri="{FF2B5EF4-FFF2-40B4-BE49-F238E27FC236}">
                <a16:creationId xmlns:a16="http://schemas.microsoft.com/office/drawing/2014/main" id="{69BA5EB3-4CF1-282D-D91D-8934451E242C}"/>
              </a:ext>
            </a:extLst>
          </p:cNvPr>
          <p:cNvPicPr>
            <a:picLocks noChangeAspect="1"/>
          </p:cNvPicPr>
          <p:nvPr/>
        </p:nvPicPr>
        <p:blipFill rotWithShape="1">
          <a:blip r:embed="rId7">
            <a:extLst>
              <a:ext uri="{28A0092B-C50C-407E-A947-70E740481C1C}">
                <a14:useLocalDpi xmlns:a14="http://schemas.microsoft.com/office/drawing/2010/main" val="0"/>
              </a:ext>
            </a:extLst>
          </a:blip>
          <a:srcRect l="37493" t="5339" r="35568" b="12099"/>
          <a:stretch/>
        </p:blipFill>
        <p:spPr>
          <a:xfrm>
            <a:off x="4314415" y="27733691"/>
            <a:ext cx="3106333" cy="3147126"/>
          </a:xfrm>
          <a:prstGeom prst="rect">
            <a:avLst/>
          </a:prstGeom>
        </p:spPr>
      </p:pic>
      <p:pic>
        <p:nvPicPr>
          <p:cNvPr id="91" name="Picture 90" descr="A picture containing square&#10;&#10;Description automatically generated">
            <a:extLst>
              <a:ext uri="{FF2B5EF4-FFF2-40B4-BE49-F238E27FC236}">
                <a16:creationId xmlns:a16="http://schemas.microsoft.com/office/drawing/2014/main" id="{2D738AB2-E769-B95F-05BD-FB9D6B8EFE69}"/>
              </a:ext>
            </a:extLst>
          </p:cNvPr>
          <p:cNvPicPr>
            <a:picLocks noChangeAspect="1"/>
          </p:cNvPicPr>
          <p:nvPr/>
        </p:nvPicPr>
        <p:blipFill rotWithShape="1">
          <a:blip r:embed="rId7">
            <a:extLst>
              <a:ext uri="{28A0092B-C50C-407E-A947-70E740481C1C}">
                <a14:useLocalDpi xmlns:a14="http://schemas.microsoft.com/office/drawing/2010/main" val="0"/>
              </a:ext>
            </a:extLst>
          </a:blip>
          <a:srcRect l="70001" t="5305" r="2857" b="12099"/>
          <a:stretch/>
        </p:blipFill>
        <p:spPr>
          <a:xfrm>
            <a:off x="1216006" y="30880817"/>
            <a:ext cx="3106332" cy="3124845"/>
          </a:xfrm>
          <a:prstGeom prst="rect">
            <a:avLst/>
          </a:prstGeom>
        </p:spPr>
      </p:pic>
      <p:pic>
        <p:nvPicPr>
          <p:cNvPr id="35" name="Picture 34" descr="Background pattern&#10;&#10;Description automatically generated">
            <a:extLst>
              <a:ext uri="{FF2B5EF4-FFF2-40B4-BE49-F238E27FC236}">
                <a16:creationId xmlns:a16="http://schemas.microsoft.com/office/drawing/2014/main" id="{134C64D2-9250-CDD7-CDB1-51FDAFC9AE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83686" y="30854217"/>
            <a:ext cx="3151445" cy="3151445"/>
          </a:xfrm>
          <a:prstGeom prst="rect">
            <a:avLst/>
          </a:prstGeom>
        </p:spPr>
      </p:pic>
      <p:pic>
        <p:nvPicPr>
          <p:cNvPr id="41" name="Picture 40" descr="A black and white image of a person's face&#10;&#10;Description automatically generated with low confidence">
            <a:extLst>
              <a:ext uri="{FF2B5EF4-FFF2-40B4-BE49-F238E27FC236}">
                <a16:creationId xmlns:a16="http://schemas.microsoft.com/office/drawing/2014/main" id="{F28C069A-A31F-A629-9A91-D9E691DE9C8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59408" y="37607064"/>
            <a:ext cx="2837458" cy="2844207"/>
          </a:xfrm>
          <a:prstGeom prst="rect">
            <a:avLst/>
          </a:prstGeom>
        </p:spPr>
      </p:pic>
      <p:pic>
        <p:nvPicPr>
          <p:cNvPr id="43" name="Picture 42" descr="A picture containing text&#10;&#10;Description automatically generated">
            <a:extLst>
              <a:ext uri="{FF2B5EF4-FFF2-40B4-BE49-F238E27FC236}">
                <a16:creationId xmlns:a16="http://schemas.microsoft.com/office/drawing/2014/main" id="{E35AED40-3B4D-9456-92C9-A1105BFD5FC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51947" y="37604960"/>
            <a:ext cx="4261884" cy="2846311"/>
          </a:xfrm>
          <a:prstGeom prst="rect">
            <a:avLst/>
          </a:prstGeom>
        </p:spPr>
      </p:pic>
      <p:pic>
        <p:nvPicPr>
          <p:cNvPr id="45" name="Picture 44" descr="A leopard walking in the wild&#10;&#10;Description automatically generated with medium confidence">
            <a:extLst>
              <a:ext uri="{FF2B5EF4-FFF2-40B4-BE49-F238E27FC236}">
                <a16:creationId xmlns:a16="http://schemas.microsoft.com/office/drawing/2014/main" id="{45588739-C6D0-E467-EEAB-E60A1FB6DB1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42443" y="37607064"/>
            <a:ext cx="4261884" cy="2844209"/>
          </a:xfrm>
          <a:prstGeom prst="rect">
            <a:avLst/>
          </a:prstGeom>
        </p:spPr>
      </p:pic>
      <p:pic>
        <p:nvPicPr>
          <p:cNvPr id="50" name="Picture 49" descr="A picture containing snow, outdoor, mammal&#10;&#10;Description automatically generated">
            <a:extLst>
              <a:ext uri="{FF2B5EF4-FFF2-40B4-BE49-F238E27FC236}">
                <a16:creationId xmlns:a16="http://schemas.microsoft.com/office/drawing/2014/main" id="{EF2651D1-A828-9B89-36ED-0795AB859CA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388691" y="12569697"/>
            <a:ext cx="4951618" cy="3352917"/>
          </a:xfrm>
          <a:prstGeom prst="rect">
            <a:avLst/>
          </a:prstGeom>
        </p:spPr>
      </p:pic>
      <p:pic>
        <p:nvPicPr>
          <p:cNvPr id="55" name="Picture 54" descr="A picture containing wave&#10;&#10;Description automatically generated">
            <a:extLst>
              <a:ext uri="{FF2B5EF4-FFF2-40B4-BE49-F238E27FC236}">
                <a16:creationId xmlns:a16="http://schemas.microsoft.com/office/drawing/2014/main" id="{8F8EFAF3-30B0-4024-9C9D-A8F8B8F249B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283003" y="12564367"/>
            <a:ext cx="4974797" cy="3381356"/>
          </a:xfrm>
          <a:prstGeom prst="rect">
            <a:avLst/>
          </a:prstGeom>
        </p:spPr>
      </p:pic>
      <p:sp>
        <p:nvSpPr>
          <p:cNvPr id="112" name="Tekstfelt 22">
            <a:extLst>
              <a:ext uri="{FF2B5EF4-FFF2-40B4-BE49-F238E27FC236}">
                <a16:creationId xmlns:a16="http://schemas.microsoft.com/office/drawing/2014/main" id="{9034E3FC-1ED5-40DE-880B-1F0F7E75D70E}"/>
              </a:ext>
            </a:extLst>
          </p:cNvPr>
          <p:cNvSpPr txBox="1"/>
          <p:nvPr/>
        </p:nvSpPr>
        <p:spPr>
          <a:xfrm>
            <a:off x="15860067" y="24045038"/>
            <a:ext cx="7754034" cy="815608"/>
          </a:xfrm>
          <a:prstGeom prst="rect">
            <a:avLst/>
          </a:prstGeom>
          <a:noFill/>
        </p:spPr>
        <p:txBody>
          <a:bodyPr wrap="square" rtlCol="0">
            <a:spAutoFit/>
          </a:bodyPr>
          <a:lstStyle/>
          <a:p>
            <a:r>
              <a:rPr lang="da-DK" sz="4700" b="1" dirty="0"/>
              <a:t>Results</a:t>
            </a:r>
            <a:r>
              <a:rPr lang="da-DK" sz="4700" b="1" dirty="0">
                <a:solidFill>
                  <a:schemeClr val="bg1"/>
                </a:solidFill>
              </a:rPr>
              <a:t>?</a:t>
            </a:r>
          </a:p>
        </p:txBody>
      </p:sp>
      <p:sp>
        <p:nvSpPr>
          <p:cNvPr id="114" name="TextBox 113">
            <a:extLst>
              <a:ext uri="{FF2B5EF4-FFF2-40B4-BE49-F238E27FC236}">
                <a16:creationId xmlns:a16="http://schemas.microsoft.com/office/drawing/2014/main" id="{B45F9262-3F98-628C-7B9E-E78B757C208C}"/>
              </a:ext>
            </a:extLst>
          </p:cNvPr>
          <p:cNvSpPr txBox="1"/>
          <p:nvPr/>
        </p:nvSpPr>
        <p:spPr>
          <a:xfrm>
            <a:off x="15863937" y="15139566"/>
            <a:ext cx="12907541" cy="2246769"/>
          </a:xfrm>
          <a:prstGeom prst="rect">
            <a:avLst/>
          </a:prstGeom>
          <a:noFill/>
        </p:spPr>
        <p:txBody>
          <a:bodyPr wrap="square">
            <a:spAutoFit/>
          </a:bodyPr>
          <a:lstStyle/>
          <a:p>
            <a:r>
              <a:rPr lang="en-US" sz="3500" dirty="0"/>
              <a:t>Initial condition had profound effect on the results. However, even bad initial conditions gave useful results.</a:t>
            </a:r>
          </a:p>
          <a:p>
            <a:r>
              <a:rPr lang="en-US" sz="3500" dirty="0"/>
              <a:t>From left to right: Initial snake (blue) / final snake (magenta), Initial probability map, and final probability map (red = p</a:t>
            </a:r>
            <a:r>
              <a:rPr lang="en-US" sz="2000" dirty="0"/>
              <a:t>in</a:t>
            </a:r>
            <a:r>
              <a:rPr lang="en-US" sz="3500" dirty="0"/>
              <a:t>). </a:t>
            </a:r>
            <a:endParaRPr lang="da-DK" sz="3500" dirty="0"/>
          </a:p>
        </p:txBody>
      </p:sp>
      <p:pic>
        <p:nvPicPr>
          <p:cNvPr id="1027" name="Picture 1026" descr="A picture containing grass, outdoor, field, mammal&#10;&#10;Description automatically generated">
            <a:extLst>
              <a:ext uri="{FF2B5EF4-FFF2-40B4-BE49-F238E27FC236}">
                <a16:creationId xmlns:a16="http://schemas.microsoft.com/office/drawing/2014/main" id="{A050FC73-ED8D-B9A6-1415-001637C8DEB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5949748" y="21036297"/>
            <a:ext cx="4327691" cy="2892269"/>
          </a:xfrm>
          <a:prstGeom prst="rect">
            <a:avLst/>
          </a:prstGeom>
        </p:spPr>
      </p:pic>
      <p:pic>
        <p:nvPicPr>
          <p:cNvPr id="1029" name="Picture 1028" descr="A picture containing text, painted, painting&#10;&#10;Description automatically generated">
            <a:extLst>
              <a:ext uri="{FF2B5EF4-FFF2-40B4-BE49-F238E27FC236}">
                <a16:creationId xmlns:a16="http://schemas.microsoft.com/office/drawing/2014/main" id="{E4AA3FD7-D25C-03F3-8673-D230D3DCDF5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4604982" y="21044120"/>
            <a:ext cx="4327691" cy="2889058"/>
          </a:xfrm>
          <a:prstGeom prst="rect">
            <a:avLst/>
          </a:prstGeom>
        </p:spPr>
      </p:pic>
      <p:pic>
        <p:nvPicPr>
          <p:cNvPr id="1031" name="Picture 1030" descr="A picture containing text, painted, painting, fabric&#10;&#10;Description automatically generated">
            <a:extLst>
              <a:ext uri="{FF2B5EF4-FFF2-40B4-BE49-F238E27FC236}">
                <a16:creationId xmlns:a16="http://schemas.microsoft.com/office/drawing/2014/main" id="{5BA272C8-C417-819F-23E5-A8381268D58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0277439" y="21044119"/>
            <a:ext cx="4348090" cy="2890827"/>
          </a:xfrm>
          <a:prstGeom prst="rect">
            <a:avLst/>
          </a:prstGeom>
        </p:spPr>
      </p:pic>
      <p:pic>
        <p:nvPicPr>
          <p:cNvPr id="1033" name="Picture 1032" descr="A sea creature in the water&#10;&#10;Description automatically generated with low confidence">
            <a:extLst>
              <a:ext uri="{FF2B5EF4-FFF2-40B4-BE49-F238E27FC236}">
                <a16:creationId xmlns:a16="http://schemas.microsoft.com/office/drawing/2014/main" id="{9929FF00-E5C4-4268-7151-7B076267DEFB}"/>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5948653" y="26292620"/>
            <a:ext cx="4329883" cy="2883016"/>
          </a:xfrm>
          <a:prstGeom prst="rect">
            <a:avLst/>
          </a:prstGeom>
        </p:spPr>
      </p:pic>
      <p:pic>
        <p:nvPicPr>
          <p:cNvPr id="1035" name="Picture 1034" descr="A red star in the sky&#10;&#10;Description automatically generated with medium confidence">
            <a:extLst>
              <a:ext uri="{FF2B5EF4-FFF2-40B4-BE49-F238E27FC236}">
                <a16:creationId xmlns:a16="http://schemas.microsoft.com/office/drawing/2014/main" id="{38D11327-6590-03BD-D0B3-B1A66F4DA99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4569895" y="26296342"/>
            <a:ext cx="4342320" cy="2883016"/>
          </a:xfrm>
          <a:prstGeom prst="rect">
            <a:avLst/>
          </a:prstGeom>
        </p:spPr>
      </p:pic>
      <p:pic>
        <p:nvPicPr>
          <p:cNvPr id="1037" name="Picture 1036" descr="A red star on a blue background&#10;&#10;Description automatically generated">
            <a:extLst>
              <a:ext uri="{FF2B5EF4-FFF2-40B4-BE49-F238E27FC236}">
                <a16:creationId xmlns:a16="http://schemas.microsoft.com/office/drawing/2014/main" id="{48574381-07BA-6289-BD36-2241BA0ADCA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0278536" y="26298110"/>
            <a:ext cx="4306873" cy="2883016"/>
          </a:xfrm>
          <a:prstGeom prst="rect">
            <a:avLst/>
          </a:prstGeom>
        </p:spPr>
      </p:pic>
      <p:pic>
        <p:nvPicPr>
          <p:cNvPr id="1039" name="Picture 1038" descr="A leopard in a cage&#10;&#10;Description automatically generated with low confidence">
            <a:extLst>
              <a:ext uri="{FF2B5EF4-FFF2-40B4-BE49-F238E27FC236}">
                <a16:creationId xmlns:a16="http://schemas.microsoft.com/office/drawing/2014/main" id="{E7408582-9174-1041-EFEF-86C8D2C79294}"/>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5948653" y="17790139"/>
            <a:ext cx="4327691" cy="2894043"/>
          </a:xfrm>
          <a:prstGeom prst="rect">
            <a:avLst/>
          </a:prstGeom>
        </p:spPr>
      </p:pic>
      <p:pic>
        <p:nvPicPr>
          <p:cNvPr id="1043" name="Picture 1042" descr="A picture containing text, fabric&#10;&#10;Description automatically generated">
            <a:extLst>
              <a:ext uri="{FF2B5EF4-FFF2-40B4-BE49-F238E27FC236}">
                <a16:creationId xmlns:a16="http://schemas.microsoft.com/office/drawing/2014/main" id="{794FD3C3-D065-35AC-3658-97622BF9B896}"/>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0275648" y="17795940"/>
            <a:ext cx="4326469" cy="2888242"/>
          </a:xfrm>
          <a:prstGeom prst="rect">
            <a:avLst/>
          </a:prstGeom>
        </p:spPr>
      </p:pic>
      <p:pic>
        <p:nvPicPr>
          <p:cNvPr id="1045" name="Picture 1044" descr="A picture containing outdoor&#10;&#10;Description automatically generated">
            <a:extLst>
              <a:ext uri="{FF2B5EF4-FFF2-40B4-BE49-F238E27FC236}">
                <a16:creationId xmlns:a16="http://schemas.microsoft.com/office/drawing/2014/main" id="{D53CA8F0-04A7-8F79-55A9-B9575EA90BF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5949748" y="33011096"/>
            <a:ext cx="4325900" cy="3248938"/>
          </a:xfrm>
          <a:prstGeom prst="rect">
            <a:avLst/>
          </a:prstGeom>
        </p:spPr>
      </p:pic>
      <p:pic>
        <p:nvPicPr>
          <p:cNvPr id="1047" name="Picture 1046" descr="A red fish in water&#10;&#10;Description automatically generated with low confidence">
            <a:extLst>
              <a:ext uri="{FF2B5EF4-FFF2-40B4-BE49-F238E27FC236}">
                <a16:creationId xmlns:a16="http://schemas.microsoft.com/office/drawing/2014/main" id="{70C9E99B-500A-D505-4345-D47DA98656A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4601547" y="33006343"/>
            <a:ext cx="4310667" cy="3249580"/>
          </a:xfrm>
          <a:prstGeom prst="rect">
            <a:avLst/>
          </a:prstGeom>
        </p:spPr>
      </p:pic>
      <p:pic>
        <p:nvPicPr>
          <p:cNvPr id="1049" name="Picture 1048" descr="A picture containing outdoor&#10;&#10;Description automatically generated">
            <a:extLst>
              <a:ext uri="{FF2B5EF4-FFF2-40B4-BE49-F238E27FC236}">
                <a16:creationId xmlns:a16="http://schemas.microsoft.com/office/drawing/2014/main" id="{005EE153-698E-9F71-25E7-C8F44246956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0275648" y="32997550"/>
            <a:ext cx="4342320" cy="3250079"/>
          </a:xfrm>
          <a:prstGeom prst="rect">
            <a:avLst/>
          </a:prstGeom>
        </p:spPr>
      </p:pic>
      <p:pic>
        <p:nvPicPr>
          <p:cNvPr id="1051" name="Picture 1050" descr="A picture containing text, invertebrate, painted&#10;&#10;Description automatically generated">
            <a:extLst>
              <a:ext uri="{FF2B5EF4-FFF2-40B4-BE49-F238E27FC236}">
                <a16:creationId xmlns:a16="http://schemas.microsoft.com/office/drawing/2014/main" id="{69409ADE-F1EA-6C1C-770E-89A6B6993EE9}"/>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4601547" y="17789065"/>
            <a:ext cx="4326469" cy="2888242"/>
          </a:xfrm>
          <a:prstGeom prst="rect">
            <a:avLst/>
          </a:prstGeom>
        </p:spPr>
      </p:pic>
      <p:pic>
        <p:nvPicPr>
          <p:cNvPr id="1053" name="Picture 1052" descr="A group of red flowers&#10;&#10;Description automatically generated with medium confidence">
            <a:extLst>
              <a:ext uri="{FF2B5EF4-FFF2-40B4-BE49-F238E27FC236}">
                <a16:creationId xmlns:a16="http://schemas.microsoft.com/office/drawing/2014/main" id="{0C8DB102-AA33-9F42-2554-F04F76146FD0}"/>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5947670" y="29664455"/>
            <a:ext cx="4319596" cy="2890436"/>
          </a:xfrm>
          <a:prstGeom prst="rect">
            <a:avLst/>
          </a:prstGeom>
        </p:spPr>
      </p:pic>
      <p:pic>
        <p:nvPicPr>
          <p:cNvPr id="1055" name="Picture 1054" descr="A group of red flowers&#10;&#10;Description automatically generated with medium confidence">
            <a:extLst>
              <a:ext uri="{FF2B5EF4-FFF2-40B4-BE49-F238E27FC236}">
                <a16:creationId xmlns:a16="http://schemas.microsoft.com/office/drawing/2014/main" id="{FCE7AB99-DAFC-5981-7C0F-EA1B79979D31}"/>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4617968" y="29676442"/>
            <a:ext cx="4315900" cy="2889059"/>
          </a:xfrm>
          <a:prstGeom prst="rect">
            <a:avLst/>
          </a:prstGeom>
        </p:spPr>
      </p:pic>
      <p:pic>
        <p:nvPicPr>
          <p:cNvPr id="1057" name="Picture 1056" descr="A picture containing coelenterate, blue, jellyfish, hydrozoan&#10;&#10;Description automatically generated">
            <a:extLst>
              <a:ext uri="{FF2B5EF4-FFF2-40B4-BE49-F238E27FC236}">
                <a16:creationId xmlns:a16="http://schemas.microsoft.com/office/drawing/2014/main" id="{FD2E0403-01BA-D043-7038-ED72E8E49B83}"/>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0274666" y="29655839"/>
            <a:ext cx="4346680" cy="2909663"/>
          </a:xfrm>
          <a:prstGeom prst="rect">
            <a:avLst/>
          </a:prstGeom>
        </p:spPr>
      </p:pic>
      <p:sp>
        <p:nvSpPr>
          <p:cNvPr id="1058" name="TextBox 1057">
            <a:extLst>
              <a:ext uri="{FF2B5EF4-FFF2-40B4-BE49-F238E27FC236}">
                <a16:creationId xmlns:a16="http://schemas.microsoft.com/office/drawing/2014/main" id="{8F579534-E094-71EA-F38D-8980E1BBBA77}"/>
              </a:ext>
            </a:extLst>
          </p:cNvPr>
          <p:cNvSpPr txBox="1"/>
          <p:nvPr/>
        </p:nvSpPr>
        <p:spPr>
          <a:xfrm>
            <a:off x="15860067" y="24987239"/>
            <a:ext cx="10611465" cy="1169551"/>
          </a:xfrm>
          <a:prstGeom prst="rect">
            <a:avLst/>
          </a:prstGeom>
          <a:noFill/>
        </p:spPr>
        <p:txBody>
          <a:bodyPr wrap="square" rtlCol="0">
            <a:spAutoFit/>
          </a:bodyPr>
          <a:lstStyle/>
          <a:p>
            <a:r>
              <a:rPr lang="en-US" sz="3500" dirty="0"/>
              <a:t>These are some of the results based on best weight between parameters.</a:t>
            </a:r>
            <a:endParaRPr lang="en-DK" sz="3500" dirty="0"/>
          </a:p>
        </p:txBody>
      </p:sp>
    </p:spTree>
  </p:cSld>
  <p:clrMapOvr>
    <a:masterClrMapping/>
  </p:clrMapOvr>
</p:sld>
</file>

<file path=ppt/theme/theme1.xml><?xml version="1.0" encoding="utf-8"?>
<a:theme xmlns:a="http://schemas.openxmlformats.org/drawingml/2006/main" name="A0_Hoj_2_spalte">
  <a:themeElements>
    <a:clrScheme name="DTU Poster A0 Høj 2 Spalte 13">
      <a:dk1>
        <a:srgbClr val="000000"/>
      </a:dk1>
      <a:lt1>
        <a:srgbClr val="FFFFFF"/>
      </a:lt1>
      <a:dk2>
        <a:srgbClr val="83D0F0"/>
      </a:dk2>
      <a:lt2>
        <a:srgbClr val="707173"/>
      </a:lt2>
      <a:accent1>
        <a:srgbClr val="D4D600"/>
      </a:accent1>
      <a:accent2>
        <a:srgbClr val="E95E0F"/>
      </a:accent2>
      <a:accent3>
        <a:srgbClr val="FFFFFF"/>
      </a:accent3>
      <a:accent4>
        <a:srgbClr val="000000"/>
      </a:accent4>
      <a:accent5>
        <a:srgbClr val="E6E8AA"/>
      </a:accent5>
      <a:accent6>
        <a:srgbClr val="D3540C"/>
      </a:accent6>
      <a:hlink>
        <a:srgbClr val="F29400"/>
      </a:hlink>
      <a:folHlink>
        <a:srgbClr val="E2001A"/>
      </a:folHlink>
    </a:clrScheme>
    <a:fontScheme name="DTU Poster A0 Høj 2 Spalt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TU Poster A0 Høj 2 Spal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TU Poster A0 Høj 2 Spal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TU Poster A0 Høj 2 Spal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TU Poster A0 Høj 2 Spal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TU Poster A0 Høj 2 Spal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TU Poster A0 Høj 2 Spal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TU Poster A0 Høj 2 Spal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TU Poster A0 Høj 2 Spal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TU Poster A0 Høj 2 Spal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TU Poster A0 Høj 2 Spal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TU Poster A0 Høj 2 Spal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TU Poster A0 Høj 2 Spal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TU Poster A0 Høj 2 Spalte 13">
        <a:dk1>
          <a:srgbClr val="000000"/>
        </a:dk1>
        <a:lt1>
          <a:srgbClr val="FFFFFF"/>
        </a:lt1>
        <a:dk2>
          <a:srgbClr val="83D0F0"/>
        </a:dk2>
        <a:lt2>
          <a:srgbClr val="707173"/>
        </a:lt2>
        <a:accent1>
          <a:srgbClr val="D4D600"/>
        </a:accent1>
        <a:accent2>
          <a:srgbClr val="E95E0F"/>
        </a:accent2>
        <a:accent3>
          <a:srgbClr val="FFFFFF"/>
        </a:accent3>
        <a:accent4>
          <a:srgbClr val="000000"/>
        </a:accent4>
        <a:accent5>
          <a:srgbClr val="E6E8AA"/>
        </a:accent5>
        <a:accent6>
          <a:srgbClr val="D3540C"/>
        </a:accent6>
        <a:hlink>
          <a:srgbClr val="F29400"/>
        </a:hlink>
        <a:folHlink>
          <a:srgbClr val="E2001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A0_Hoj_2_spalte</Template>
  <TotalTime>3090</TotalTime>
  <Words>466</Words>
  <Application>Microsoft Office PowerPoint</Application>
  <PresentationFormat>Custom</PresentationFormat>
  <Paragraphs>90</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Areal</vt:lpstr>
      <vt:lpstr>Arial</vt:lpstr>
      <vt:lpstr>Wingdings</vt:lpstr>
      <vt:lpstr>A0_Hoj_2_spalte</vt:lpstr>
      <vt:lpstr>        Finding a Polar Bear on Ice                 - Using Probabilistic Chan-Vese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 (3 varianter Arial Bold 1. 100/120pt, 2. 160/170pt, 3. 200/220pt. )</dc:title>
  <dc:creator>Birte Kronbak Andersen</dc:creator>
  <cp:lastModifiedBy>Gustav Leth-Espensen</cp:lastModifiedBy>
  <cp:revision>144</cp:revision>
  <cp:lastPrinted>2018-01-18T14:41:40Z</cp:lastPrinted>
  <dcterms:created xsi:type="dcterms:W3CDTF">2013-11-28T09:17:38Z</dcterms:created>
  <dcterms:modified xsi:type="dcterms:W3CDTF">2022-05-01T16:08:09Z</dcterms:modified>
</cp:coreProperties>
</file>